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418" r:id="rId3"/>
    <p:sldId id="383" r:id="rId4"/>
    <p:sldId id="380" r:id="rId5"/>
    <p:sldId id="402" r:id="rId6"/>
    <p:sldId id="361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390" r:id="rId19"/>
    <p:sldId id="378" r:id="rId20"/>
    <p:sldId id="381" r:id="rId21"/>
    <p:sldId id="386" r:id="rId22"/>
    <p:sldId id="387" r:id="rId23"/>
    <p:sldId id="422" r:id="rId24"/>
    <p:sldId id="382" r:id="rId25"/>
    <p:sldId id="385" r:id="rId26"/>
    <p:sldId id="423" r:id="rId27"/>
    <p:sldId id="420" r:id="rId28"/>
    <p:sldId id="388" r:id="rId29"/>
    <p:sldId id="389" r:id="rId30"/>
    <p:sldId id="391" r:id="rId31"/>
    <p:sldId id="394" r:id="rId32"/>
    <p:sldId id="417" r:id="rId33"/>
    <p:sldId id="396" r:id="rId34"/>
    <p:sldId id="400" r:id="rId35"/>
    <p:sldId id="421" r:id="rId36"/>
  </p:sldIdLst>
  <p:sldSz cx="9144000" cy="6858000" type="screen4x3"/>
  <p:notesSz cx="6954838" cy="9240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513"/>
    <a:srgbClr val="99CCCC"/>
    <a:srgbClr val="FBF86E"/>
    <a:srgbClr val="099116"/>
    <a:srgbClr val="6BEAFB"/>
    <a:srgbClr val="291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99" d="100"/>
          <a:sy n="99" d="100"/>
        </p:scale>
        <p:origin x="-89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eudenberg_rodney\Desktop\exam_metrics%202012-13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[exam_metrics 2012-13.xlsm]Sheet3!PivotTable4</c:name>
    <c:fmtId val="-1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 anchor="t" anchorCtr="0"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-1.843884449907806E-2"/>
              <c:y val="-6.9051305263837248E-17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1.4341323499282934E-2"/>
              <c:y val="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1.2292562999385371E-2"/>
              <c:y val="-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1.6390083999180495E-2"/>
              <c:y val="-7.5329566854990581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1.4341323499282934E-2"/>
              <c:y val="-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-1.2292562999385371E-2"/>
              <c:y val="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layout>
            <c:manualLayout>
              <c:x val="1.4341323499282934E-2"/>
              <c:y val="-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1.4341323499282934E-2"/>
              <c:y val="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1.6390083999180495E-2"/>
              <c:y val="-7.5329566854990581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layout>
            <c:manualLayout>
              <c:x val="-1.843884449907806E-2"/>
              <c:y val="-6.9051305263837248E-17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 anchor="t" anchorCtr="0"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layout>
            <c:manualLayout>
              <c:x val="1.2292562999385371E-2"/>
              <c:y val="-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-1.2292562999385371E-2"/>
              <c:y val="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1.4341323499282934E-2"/>
              <c:y val="-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layout>
            <c:manualLayout>
              <c:x val="-1.4341323499282934E-2"/>
              <c:y val="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>
                  <a:solidFill>
                    <a:schemeClr val="bg1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layout>
            <c:manualLayout>
              <c:x val="1.6390083999180495E-2"/>
              <c:y val="-7.5329566854990581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layout>
            <c:manualLayout>
              <c:x val="-1.843884449907806E-2"/>
              <c:y val="-6.9051305263837248E-17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 anchor="t" anchorCtr="0"/>
            <a:lstStyle/>
            <a:p>
              <a:pPr>
                <a:defRPr sz="1200" b="1"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layout>
            <c:manualLayout>
              <c:x val="1.2292562999385371E-2"/>
              <c:y val="-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layout>
            <c:manualLayout>
              <c:x val="-1.2292562999385371E-2"/>
              <c:y val="3.766478342749529E-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4949047165047823E-2"/>
          <c:y val="0.1200830404673992"/>
          <c:w val="0.82929372611459828"/>
          <c:h val="0.71482776517342117"/>
        </c:manualLayout>
      </c:layout>
      <c:areaChart>
        <c:grouping val="stacked"/>
        <c:varyColors val="0"/>
        <c:ser>
          <c:idx val="0"/>
          <c:order val="0"/>
          <c:tx>
            <c:strRef>
              <c:f>Sheet3!$B$26:$B$27</c:f>
              <c:strCache>
                <c:ptCount val="1"/>
                <c:pt idx="0">
                  <c:v>Average of PrepDays</c:v>
                </c:pt>
              </c:strCache>
            </c:strRef>
          </c:tx>
          <c:dLbls>
            <c:dLbl>
              <c:idx val="0"/>
              <c:layout>
                <c:manualLayout>
                  <c:x val="1.4341323499282934E-2"/>
                  <c:y val="-3.766478342749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341323499282934E-2"/>
                  <c:y val="3.766478342749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Sheet3!$A$28:$A$39</c:f>
              <c:strCache>
                <c:ptCount val="11"/>
                <c:pt idx="0">
                  <c:v>12/07'</c:v>
                </c:pt>
                <c:pt idx="1">
                  <c:v>12/08'</c:v>
                </c:pt>
                <c:pt idx="2">
                  <c:v>12/09'</c:v>
                </c:pt>
                <c:pt idx="3">
                  <c:v>12/10'</c:v>
                </c:pt>
                <c:pt idx="4">
                  <c:v>12/11'</c:v>
                </c:pt>
                <c:pt idx="5">
                  <c:v>12/12'</c:v>
                </c:pt>
                <c:pt idx="6">
                  <c:v>13/02'</c:v>
                </c:pt>
                <c:pt idx="7">
                  <c:v>13/03'</c:v>
                </c:pt>
                <c:pt idx="8">
                  <c:v>13/04'</c:v>
                </c:pt>
                <c:pt idx="9">
                  <c:v>13/05'</c:v>
                </c:pt>
                <c:pt idx="10">
                  <c:v>13/06'</c:v>
                </c:pt>
              </c:strCache>
            </c:strRef>
          </c:cat>
          <c:val>
            <c:numRef>
              <c:f>Sheet3!$B$28:$B$39</c:f>
              <c:numCache>
                <c:formatCode>0</c:formatCode>
                <c:ptCount val="11"/>
                <c:pt idx="0">
                  <c:v>22.4</c:v>
                </c:pt>
                <c:pt idx="1">
                  <c:v>8.3999999999999986</c:v>
                </c:pt>
                <c:pt idx="2">
                  <c:v>10.966666666666667</c:v>
                </c:pt>
                <c:pt idx="3">
                  <c:v>24.5</c:v>
                </c:pt>
                <c:pt idx="4">
                  <c:v>18.375</c:v>
                </c:pt>
                <c:pt idx="5">
                  <c:v>25.024999999999999</c:v>
                </c:pt>
                <c:pt idx="6">
                  <c:v>39.339999999999996</c:v>
                </c:pt>
                <c:pt idx="7">
                  <c:v>25.549999999999997</c:v>
                </c:pt>
                <c:pt idx="8">
                  <c:v>24.78</c:v>
                </c:pt>
                <c:pt idx="9">
                  <c:v>20.883333333333333</c:v>
                </c:pt>
                <c:pt idx="10">
                  <c:v>16.799999999999997</c:v>
                </c:pt>
              </c:numCache>
            </c:numRef>
          </c:val>
        </c:ser>
        <c:ser>
          <c:idx val="1"/>
          <c:order val="1"/>
          <c:tx>
            <c:strRef>
              <c:f>Sheet3!$C$26:$C$27</c:f>
              <c:strCache>
                <c:ptCount val="1"/>
                <c:pt idx="0">
                  <c:v>Average of RecruitDays</c:v>
                </c:pt>
              </c:strCache>
            </c:strRef>
          </c:tx>
          <c:dLbls>
            <c:dLbl>
              <c:idx val="0"/>
              <c:layout>
                <c:manualLayout>
                  <c:x val="1.6390083999180495E-2"/>
                  <c:y val="-7.5329566854990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43884449907806E-2"/>
                  <c:y val="-6.905130526383724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Sheet3!$A$28:$A$39</c:f>
              <c:strCache>
                <c:ptCount val="11"/>
                <c:pt idx="0">
                  <c:v>12/07'</c:v>
                </c:pt>
                <c:pt idx="1">
                  <c:v>12/08'</c:v>
                </c:pt>
                <c:pt idx="2">
                  <c:v>12/09'</c:v>
                </c:pt>
                <c:pt idx="3">
                  <c:v>12/10'</c:v>
                </c:pt>
                <c:pt idx="4">
                  <c:v>12/11'</c:v>
                </c:pt>
                <c:pt idx="5">
                  <c:v>12/12'</c:v>
                </c:pt>
                <c:pt idx="6">
                  <c:v>13/02'</c:v>
                </c:pt>
                <c:pt idx="7">
                  <c:v>13/03'</c:v>
                </c:pt>
                <c:pt idx="8">
                  <c:v>13/04'</c:v>
                </c:pt>
                <c:pt idx="9">
                  <c:v>13/05'</c:v>
                </c:pt>
                <c:pt idx="10">
                  <c:v>13/06'</c:v>
                </c:pt>
              </c:strCache>
            </c:strRef>
          </c:cat>
          <c:val>
            <c:numRef>
              <c:f>Sheet3!$C$28:$C$39</c:f>
              <c:numCache>
                <c:formatCode>0</c:formatCode>
                <c:ptCount val="11"/>
                <c:pt idx="0">
                  <c:v>23.4</c:v>
                </c:pt>
                <c:pt idx="1">
                  <c:v>22.5</c:v>
                </c:pt>
                <c:pt idx="2">
                  <c:v>16.833333333333332</c:v>
                </c:pt>
                <c:pt idx="3">
                  <c:v>21.6</c:v>
                </c:pt>
                <c:pt idx="4">
                  <c:v>15.5</c:v>
                </c:pt>
                <c:pt idx="5">
                  <c:v>16</c:v>
                </c:pt>
                <c:pt idx="6">
                  <c:v>18.600000000000001</c:v>
                </c:pt>
                <c:pt idx="7">
                  <c:v>15.5</c:v>
                </c:pt>
                <c:pt idx="8">
                  <c:v>15</c:v>
                </c:pt>
                <c:pt idx="9">
                  <c:v>18</c:v>
                </c:pt>
                <c:pt idx="10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Sheet3!$D$26:$D$27</c:f>
              <c:strCache>
                <c:ptCount val="1"/>
                <c:pt idx="0">
                  <c:v>Average of ExamDays</c:v>
                </c:pt>
              </c:strCache>
            </c:strRef>
          </c:tx>
          <c:dLbls>
            <c:dLbl>
              <c:idx val="0"/>
              <c:layout>
                <c:manualLayout>
                  <c:x val="1.2292562999385371E-2"/>
                  <c:y val="-3.766478342749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292562999385371E-2"/>
                  <c:y val="3.766478342749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t" anchorCtr="0"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Sheet3!$A$28:$A$39</c:f>
              <c:strCache>
                <c:ptCount val="11"/>
                <c:pt idx="0">
                  <c:v>12/07'</c:v>
                </c:pt>
                <c:pt idx="1">
                  <c:v>12/08'</c:v>
                </c:pt>
                <c:pt idx="2">
                  <c:v>12/09'</c:v>
                </c:pt>
                <c:pt idx="3">
                  <c:v>12/10'</c:v>
                </c:pt>
                <c:pt idx="4">
                  <c:v>12/11'</c:v>
                </c:pt>
                <c:pt idx="5">
                  <c:v>12/12'</c:v>
                </c:pt>
                <c:pt idx="6">
                  <c:v>13/02'</c:v>
                </c:pt>
                <c:pt idx="7">
                  <c:v>13/03'</c:v>
                </c:pt>
                <c:pt idx="8">
                  <c:v>13/04'</c:v>
                </c:pt>
                <c:pt idx="9">
                  <c:v>13/05'</c:v>
                </c:pt>
                <c:pt idx="10">
                  <c:v>13/06'</c:v>
                </c:pt>
              </c:strCache>
            </c:strRef>
          </c:cat>
          <c:val>
            <c:numRef>
              <c:f>Sheet3!$D$28:$D$39</c:f>
              <c:numCache>
                <c:formatCode>0</c:formatCode>
                <c:ptCount val="11"/>
                <c:pt idx="0">
                  <c:v>15.679999999999998</c:v>
                </c:pt>
                <c:pt idx="1">
                  <c:v>15.049999999999997</c:v>
                </c:pt>
                <c:pt idx="2">
                  <c:v>11.08333333333333</c:v>
                </c:pt>
                <c:pt idx="3">
                  <c:v>14.419999999999998</c:v>
                </c:pt>
                <c:pt idx="4">
                  <c:v>10.149999999999999</c:v>
                </c:pt>
                <c:pt idx="5">
                  <c:v>10.499999999999998</c:v>
                </c:pt>
                <c:pt idx="6">
                  <c:v>12.319999999999999</c:v>
                </c:pt>
                <c:pt idx="7">
                  <c:v>10.149999999999999</c:v>
                </c:pt>
                <c:pt idx="8">
                  <c:v>9.7999999999999989</c:v>
                </c:pt>
                <c:pt idx="9">
                  <c:v>11.899999999999999</c:v>
                </c:pt>
                <c:pt idx="10">
                  <c:v>9.0999999999999979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539136"/>
        <c:axId val="136553216"/>
      </c:areaChart>
      <c:catAx>
        <c:axId val="13653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36539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203780689061068"/>
          <c:y val="1.6707445467621634E-2"/>
          <c:w val="0.23080303345609765"/>
          <c:h val="0.2584868840547474"/>
        </c:manualLayout>
      </c:layout>
      <c:overlay val="0"/>
    </c:legend>
    <c:plotVisOnly val="1"/>
    <c:dispBlanksAs val="zero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583D1-3A72-43EE-8777-7C37A1BD4602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510EC-DE15-4C0D-BDB0-5561D470EE36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950513"/>
              </a:solidFill>
            </a:rPr>
            <a:t>Ad-hoc</a:t>
          </a:r>
          <a:r>
            <a:rPr lang="en-US" sz="2000" b="1" dirty="0" smtClean="0"/>
            <a:t>	</a:t>
          </a:r>
          <a:endParaRPr lang="en-US" sz="2000" b="1" dirty="0"/>
        </a:p>
      </dgm:t>
    </dgm:pt>
    <dgm:pt modelId="{DFFDD5F3-E8EF-45D1-8338-6EB97806FFE2}" type="parTrans" cxnId="{79151A94-335F-4881-A728-4EC605B24E1B}">
      <dgm:prSet/>
      <dgm:spPr/>
      <dgm:t>
        <a:bodyPr/>
        <a:lstStyle/>
        <a:p>
          <a:endParaRPr lang="en-US"/>
        </a:p>
      </dgm:t>
    </dgm:pt>
    <dgm:pt modelId="{15622A18-FFCC-4148-AA1D-8AA0EF6BB7AC}" type="sibTrans" cxnId="{79151A94-335F-4881-A728-4EC605B24E1B}">
      <dgm:prSet/>
      <dgm:spPr/>
      <dgm:t>
        <a:bodyPr/>
        <a:lstStyle/>
        <a:p>
          <a:endParaRPr lang="en-US"/>
        </a:p>
      </dgm:t>
    </dgm:pt>
    <dgm:pt modelId="{FFD980C4-8507-4329-B622-B1F206E7CF9A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950513"/>
              </a:solidFill>
            </a:rPr>
            <a:t>Defined and Repeatable</a:t>
          </a:r>
          <a:endParaRPr lang="en-US" sz="2000" b="1" dirty="0">
            <a:solidFill>
              <a:srgbClr val="950513"/>
            </a:solidFill>
          </a:endParaRPr>
        </a:p>
      </dgm:t>
    </dgm:pt>
    <dgm:pt modelId="{268A9C54-EC70-415E-8C28-05DB615CB50F}" type="parTrans" cxnId="{8D69AD81-AF8F-4AC4-B6DA-C1A698E7FB23}">
      <dgm:prSet/>
      <dgm:spPr/>
      <dgm:t>
        <a:bodyPr/>
        <a:lstStyle/>
        <a:p>
          <a:endParaRPr lang="en-US"/>
        </a:p>
      </dgm:t>
    </dgm:pt>
    <dgm:pt modelId="{0A1AA522-9416-4438-A7F2-E714FC5C393B}" type="sibTrans" cxnId="{8D69AD81-AF8F-4AC4-B6DA-C1A698E7FB23}">
      <dgm:prSet/>
      <dgm:spPr/>
      <dgm:t>
        <a:bodyPr/>
        <a:lstStyle/>
        <a:p>
          <a:endParaRPr lang="en-US"/>
        </a:p>
      </dgm:t>
    </dgm:pt>
    <dgm:pt modelId="{71D44C82-6492-49F9-B2A0-2AA58BC8A411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950513"/>
              </a:solidFill>
            </a:rPr>
            <a:t>Enabled and Instituted</a:t>
          </a:r>
        </a:p>
      </dgm:t>
    </dgm:pt>
    <dgm:pt modelId="{18F34AB4-7E69-4CA1-BCFD-5846B3465D36}" type="parTrans" cxnId="{99CC188E-0F32-400D-B908-A9796BDA63BA}">
      <dgm:prSet/>
      <dgm:spPr/>
      <dgm:t>
        <a:bodyPr/>
        <a:lstStyle/>
        <a:p>
          <a:endParaRPr lang="en-US"/>
        </a:p>
      </dgm:t>
    </dgm:pt>
    <dgm:pt modelId="{D664012D-4C6E-46CA-B2E2-1DFA38FF4549}" type="sibTrans" cxnId="{99CC188E-0F32-400D-B908-A9796BDA63BA}">
      <dgm:prSet/>
      <dgm:spPr/>
      <dgm:t>
        <a:bodyPr/>
        <a:lstStyle/>
        <a:p>
          <a:endParaRPr lang="en-US"/>
        </a:p>
      </dgm:t>
    </dgm:pt>
    <dgm:pt modelId="{ED045417-184F-4CBF-B2A1-71A6EEDF88CE}">
      <dgm:prSet custT="1"/>
      <dgm:spPr/>
      <dgm:t>
        <a:bodyPr/>
        <a:lstStyle/>
        <a:p>
          <a:pPr algn="ctr"/>
          <a:r>
            <a:rPr lang="en-US" sz="2000" b="1" dirty="0" smtClean="0">
              <a:solidFill>
                <a:srgbClr val="950513"/>
              </a:solidFill>
            </a:rPr>
            <a:t>Measured and Predictable</a:t>
          </a:r>
          <a:endParaRPr lang="en-US" sz="2000" b="1" dirty="0">
            <a:solidFill>
              <a:srgbClr val="950513"/>
            </a:solidFill>
          </a:endParaRPr>
        </a:p>
      </dgm:t>
    </dgm:pt>
    <dgm:pt modelId="{02CE97FB-98D7-4E5F-A381-54806D8A3A4D}" type="parTrans" cxnId="{D32563A3-B62B-48BE-862A-274D5301BA5C}">
      <dgm:prSet/>
      <dgm:spPr/>
      <dgm:t>
        <a:bodyPr/>
        <a:lstStyle/>
        <a:p>
          <a:endParaRPr lang="en-US"/>
        </a:p>
      </dgm:t>
    </dgm:pt>
    <dgm:pt modelId="{3FB7D85D-EE33-4D2E-8AFA-726B1B6ED4F7}" type="sibTrans" cxnId="{D32563A3-B62B-48BE-862A-274D5301BA5C}">
      <dgm:prSet/>
      <dgm:spPr/>
      <dgm:t>
        <a:bodyPr/>
        <a:lstStyle/>
        <a:p>
          <a:endParaRPr lang="en-US"/>
        </a:p>
      </dgm:t>
    </dgm:pt>
    <dgm:pt modelId="{1B1A61D4-6B89-489A-A46F-41F1562CA1D4}">
      <dgm:prSet custT="1"/>
      <dgm:spPr/>
      <dgm:t>
        <a:bodyPr/>
        <a:lstStyle/>
        <a:p>
          <a:pPr algn="ctr"/>
          <a:r>
            <a:rPr lang="en-US" sz="2000" b="1" dirty="0" smtClean="0">
              <a:solidFill>
                <a:srgbClr val="950513"/>
              </a:solidFill>
            </a:rPr>
            <a:t>Enhancing</a:t>
          </a:r>
          <a:endParaRPr lang="en-US" sz="2000" b="1" dirty="0">
            <a:solidFill>
              <a:srgbClr val="950513"/>
            </a:solidFill>
          </a:endParaRPr>
        </a:p>
      </dgm:t>
    </dgm:pt>
    <dgm:pt modelId="{499F5D78-38A7-4B41-BAB5-35D3570FBFEA}" type="parTrans" cxnId="{A968BFCC-FD03-411F-AD34-8C1EDE87E06F}">
      <dgm:prSet/>
      <dgm:spPr/>
      <dgm:t>
        <a:bodyPr/>
        <a:lstStyle/>
        <a:p>
          <a:endParaRPr lang="en-US"/>
        </a:p>
      </dgm:t>
    </dgm:pt>
    <dgm:pt modelId="{80966182-D709-407C-9547-812A4B0FD7F4}" type="sibTrans" cxnId="{A968BFCC-FD03-411F-AD34-8C1EDE87E06F}">
      <dgm:prSet/>
      <dgm:spPr/>
      <dgm:t>
        <a:bodyPr/>
        <a:lstStyle/>
        <a:p>
          <a:endParaRPr lang="en-US"/>
        </a:p>
      </dgm:t>
    </dgm:pt>
    <dgm:pt modelId="{AD2F35E5-53D9-415E-8386-FFFCA024F7E2}" type="pres">
      <dgm:prSet presAssocID="{DF4583D1-3A72-43EE-8777-7C37A1BD46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714DF8-57F2-44D7-8B69-9E2C85462678}" type="pres">
      <dgm:prSet presAssocID="{3D5510EC-DE15-4C0D-BDB0-5561D470EE36}" presName="composite" presStyleCnt="0"/>
      <dgm:spPr/>
    </dgm:pt>
    <dgm:pt modelId="{DEB5D0D0-ADFA-48C5-859A-66F938E799C9}" type="pres">
      <dgm:prSet presAssocID="{3D5510EC-DE15-4C0D-BDB0-5561D470EE36}" presName="LShape" presStyleLbl="alignNode1" presStyleIdx="0" presStyleCnt="9"/>
      <dgm:spPr/>
      <dgm:t>
        <a:bodyPr/>
        <a:lstStyle/>
        <a:p>
          <a:endParaRPr lang="en-US"/>
        </a:p>
      </dgm:t>
    </dgm:pt>
    <dgm:pt modelId="{F9D32DF2-9C6A-4DA9-931E-E4A83FF3BDE8}" type="pres">
      <dgm:prSet presAssocID="{3D5510EC-DE15-4C0D-BDB0-5561D470EE36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CBD08-9571-429F-BF38-A673B72C3AFC}" type="pres">
      <dgm:prSet presAssocID="{3D5510EC-DE15-4C0D-BDB0-5561D470EE36}" presName="Triangle" presStyleLbl="alignNode1" presStyleIdx="1" presStyleCnt="9"/>
      <dgm:spPr/>
    </dgm:pt>
    <dgm:pt modelId="{AFDB9435-8317-494C-9B2C-6B6CFC71D52E}" type="pres">
      <dgm:prSet presAssocID="{15622A18-FFCC-4148-AA1D-8AA0EF6BB7AC}" presName="sibTrans" presStyleCnt="0"/>
      <dgm:spPr/>
    </dgm:pt>
    <dgm:pt modelId="{DEDCB05B-5E75-4EE2-BC00-19D7BCAC9FAF}" type="pres">
      <dgm:prSet presAssocID="{15622A18-FFCC-4148-AA1D-8AA0EF6BB7AC}" presName="space" presStyleCnt="0"/>
      <dgm:spPr/>
    </dgm:pt>
    <dgm:pt modelId="{A0207826-E5A5-4EC9-89CE-6B7492E6E970}" type="pres">
      <dgm:prSet presAssocID="{FFD980C4-8507-4329-B622-B1F206E7CF9A}" presName="composite" presStyleCnt="0"/>
      <dgm:spPr/>
    </dgm:pt>
    <dgm:pt modelId="{A619BB0F-7552-4D28-B555-01535BC34DB4}" type="pres">
      <dgm:prSet presAssocID="{FFD980C4-8507-4329-B622-B1F206E7CF9A}" presName="LShape" presStyleLbl="alignNode1" presStyleIdx="2" presStyleCnt="9"/>
      <dgm:spPr/>
      <dgm:t>
        <a:bodyPr/>
        <a:lstStyle/>
        <a:p>
          <a:endParaRPr lang="en-US"/>
        </a:p>
      </dgm:t>
    </dgm:pt>
    <dgm:pt modelId="{9B1A8C94-6FAC-478B-B27C-6B158C4BE3D0}" type="pres">
      <dgm:prSet presAssocID="{FFD980C4-8507-4329-B622-B1F206E7CF9A}" presName="ParentText" presStyleLbl="revTx" presStyleIdx="1" presStyleCnt="5" custScaleX="111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57A9B-6BF0-4382-80CC-C3F6B15E3A44}" type="pres">
      <dgm:prSet presAssocID="{FFD980C4-8507-4329-B622-B1F206E7CF9A}" presName="Triangle" presStyleLbl="alignNode1" presStyleIdx="3" presStyleCnt="9"/>
      <dgm:spPr/>
    </dgm:pt>
    <dgm:pt modelId="{72BB2D5E-EF23-4AF9-93DB-ED2E49851986}" type="pres">
      <dgm:prSet presAssocID="{0A1AA522-9416-4438-A7F2-E714FC5C393B}" presName="sibTrans" presStyleCnt="0"/>
      <dgm:spPr/>
    </dgm:pt>
    <dgm:pt modelId="{AF359C55-F736-4CD4-AC0B-E818C3CC6FC4}" type="pres">
      <dgm:prSet presAssocID="{0A1AA522-9416-4438-A7F2-E714FC5C393B}" presName="space" presStyleCnt="0"/>
      <dgm:spPr/>
    </dgm:pt>
    <dgm:pt modelId="{BEC27510-4347-4D28-B7E8-FBAB0B9F3834}" type="pres">
      <dgm:prSet presAssocID="{71D44C82-6492-49F9-B2A0-2AA58BC8A411}" presName="composite" presStyleCnt="0"/>
      <dgm:spPr/>
    </dgm:pt>
    <dgm:pt modelId="{6965DD26-B0C6-46E4-BD73-493E12DDE111}" type="pres">
      <dgm:prSet presAssocID="{71D44C82-6492-49F9-B2A0-2AA58BC8A411}" presName="LShape" presStyleLbl="alignNode1" presStyleIdx="4" presStyleCnt="9"/>
      <dgm:spPr/>
    </dgm:pt>
    <dgm:pt modelId="{AE036B2C-BB18-40C6-93AE-836F80552D29}" type="pres">
      <dgm:prSet presAssocID="{71D44C82-6492-49F9-B2A0-2AA58BC8A411}" presName="ParentText" presStyleLbl="revTx" presStyleIdx="2" presStyleCnt="5" custScaleX="122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5DCDD-73F5-4758-9A3B-CDE77ACC5411}" type="pres">
      <dgm:prSet presAssocID="{71D44C82-6492-49F9-B2A0-2AA58BC8A411}" presName="Triangle" presStyleLbl="alignNode1" presStyleIdx="5" presStyleCnt="9"/>
      <dgm:spPr/>
    </dgm:pt>
    <dgm:pt modelId="{74E77BF1-247B-4432-A285-A3FF3409A5C0}" type="pres">
      <dgm:prSet presAssocID="{D664012D-4C6E-46CA-B2E2-1DFA38FF4549}" presName="sibTrans" presStyleCnt="0"/>
      <dgm:spPr/>
    </dgm:pt>
    <dgm:pt modelId="{4E529B4B-C021-4DF9-A5B4-51AB815C3918}" type="pres">
      <dgm:prSet presAssocID="{D664012D-4C6E-46CA-B2E2-1DFA38FF4549}" presName="space" presStyleCnt="0"/>
      <dgm:spPr/>
    </dgm:pt>
    <dgm:pt modelId="{BDA18288-D905-4478-82A7-56C97567A016}" type="pres">
      <dgm:prSet presAssocID="{ED045417-184F-4CBF-B2A1-71A6EEDF88CE}" presName="composite" presStyleCnt="0"/>
      <dgm:spPr/>
    </dgm:pt>
    <dgm:pt modelId="{3147BB31-8A29-441B-8927-60023A7038D2}" type="pres">
      <dgm:prSet presAssocID="{ED045417-184F-4CBF-B2A1-71A6EEDF88CE}" presName="LShape" presStyleLbl="alignNode1" presStyleIdx="6" presStyleCnt="9"/>
      <dgm:spPr/>
    </dgm:pt>
    <dgm:pt modelId="{17E14264-25AC-4287-87C3-FE66CC7CAB75}" type="pres">
      <dgm:prSet presAssocID="{ED045417-184F-4CBF-B2A1-71A6EEDF88CE}" presName="ParentText" presStyleLbl="revTx" presStyleIdx="3" presStyleCnt="5" custScaleX="122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4B36E-E5F6-412F-A05A-CD9ADED36E9E}" type="pres">
      <dgm:prSet presAssocID="{ED045417-184F-4CBF-B2A1-71A6EEDF88CE}" presName="Triangle" presStyleLbl="alignNode1" presStyleIdx="7" presStyleCnt="9"/>
      <dgm:spPr/>
    </dgm:pt>
    <dgm:pt modelId="{BDDA4C20-91F3-4228-8CFA-5E6037BE5F4B}" type="pres">
      <dgm:prSet presAssocID="{3FB7D85D-EE33-4D2E-8AFA-726B1B6ED4F7}" presName="sibTrans" presStyleCnt="0"/>
      <dgm:spPr/>
    </dgm:pt>
    <dgm:pt modelId="{3B4605B0-C7DD-47A8-AADA-590C328E9C7B}" type="pres">
      <dgm:prSet presAssocID="{3FB7D85D-EE33-4D2E-8AFA-726B1B6ED4F7}" presName="space" presStyleCnt="0"/>
      <dgm:spPr/>
    </dgm:pt>
    <dgm:pt modelId="{BB87F500-E9C7-473C-953C-A667D1AB5E3A}" type="pres">
      <dgm:prSet presAssocID="{1B1A61D4-6B89-489A-A46F-41F1562CA1D4}" presName="composite" presStyleCnt="0"/>
      <dgm:spPr/>
    </dgm:pt>
    <dgm:pt modelId="{B18C4F00-4424-489F-A92B-7A6B0107139D}" type="pres">
      <dgm:prSet presAssocID="{1B1A61D4-6B89-489A-A46F-41F1562CA1D4}" presName="LShape" presStyleLbl="alignNode1" presStyleIdx="8" presStyleCnt="9"/>
      <dgm:spPr/>
    </dgm:pt>
    <dgm:pt modelId="{FB13D5BC-83D9-43ED-AB11-2958F0C061CD}" type="pres">
      <dgm:prSet presAssocID="{1B1A61D4-6B89-489A-A46F-41F1562CA1D4}" presName="ParentText" presStyleLbl="revTx" presStyleIdx="4" presStyleCnt="5" custScaleX="111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68BFCC-FD03-411F-AD34-8C1EDE87E06F}" srcId="{DF4583D1-3A72-43EE-8777-7C37A1BD4602}" destId="{1B1A61D4-6B89-489A-A46F-41F1562CA1D4}" srcOrd="4" destOrd="0" parTransId="{499F5D78-38A7-4B41-BAB5-35D3570FBFEA}" sibTransId="{80966182-D709-407C-9547-812A4B0FD7F4}"/>
    <dgm:cxn modelId="{6DEA712B-AE56-40C8-ADA3-3FD0726AE38A}" type="presOf" srcId="{3D5510EC-DE15-4C0D-BDB0-5561D470EE36}" destId="{F9D32DF2-9C6A-4DA9-931E-E4A83FF3BDE8}" srcOrd="0" destOrd="0" presId="urn:microsoft.com/office/officeart/2009/3/layout/StepUpProcess"/>
    <dgm:cxn modelId="{D32563A3-B62B-48BE-862A-274D5301BA5C}" srcId="{DF4583D1-3A72-43EE-8777-7C37A1BD4602}" destId="{ED045417-184F-4CBF-B2A1-71A6EEDF88CE}" srcOrd="3" destOrd="0" parTransId="{02CE97FB-98D7-4E5F-A381-54806D8A3A4D}" sibTransId="{3FB7D85D-EE33-4D2E-8AFA-726B1B6ED4F7}"/>
    <dgm:cxn modelId="{8D69AD81-AF8F-4AC4-B6DA-C1A698E7FB23}" srcId="{DF4583D1-3A72-43EE-8777-7C37A1BD4602}" destId="{FFD980C4-8507-4329-B622-B1F206E7CF9A}" srcOrd="1" destOrd="0" parTransId="{268A9C54-EC70-415E-8C28-05DB615CB50F}" sibTransId="{0A1AA522-9416-4438-A7F2-E714FC5C393B}"/>
    <dgm:cxn modelId="{D5E85B4C-9E26-46F0-845E-C868F520B5B0}" type="presOf" srcId="{ED045417-184F-4CBF-B2A1-71A6EEDF88CE}" destId="{17E14264-25AC-4287-87C3-FE66CC7CAB75}" srcOrd="0" destOrd="0" presId="urn:microsoft.com/office/officeart/2009/3/layout/StepUpProcess"/>
    <dgm:cxn modelId="{1F84888F-6420-4238-BA3B-63D21CBC0991}" type="presOf" srcId="{FFD980C4-8507-4329-B622-B1F206E7CF9A}" destId="{9B1A8C94-6FAC-478B-B27C-6B158C4BE3D0}" srcOrd="0" destOrd="0" presId="urn:microsoft.com/office/officeart/2009/3/layout/StepUpProcess"/>
    <dgm:cxn modelId="{2A2FEB57-8031-413A-832C-7BC84DD1DD6E}" type="presOf" srcId="{DF4583D1-3A72-43EE-8777-7C37A1BD4602}" destId="{AD2F35E5-53D9-415E-8386-FFFCA024F7E2}" srcOrd="0" destOrd="0" presId="urn:microsoft.com/office/officeart/2009/3/layout/StepUpProcess"/>
    <dgm:cxn modelId="{79151A94-335F-4881-A728-4EC605B24E1B}" srcId="{DF4583D1-3A72-43EE-8777-7C37A1BD4602}" destId="{3D5510EC-DE15-4C0D-BDB0-5561D470EE36}" srcOrd="0" destOrd="0" parTransId="{DFFDD5F3-E8EF-45D1-8338-6EB97806FFE2}" sibTransId="{15622A18-FFCC-4148-AA1D-8AA0EF6BB7AC}"/>
    <dgm:cxn modelId="{99CC188E-0F32-400D-B908-A9796BDA63BA}" srcId="{DF4583D1-3A72-43EE-8777-7C37A1BD4602}" destId="{71D44C82-6492-49F9-B2A0-2AA58BC8A411}" srcOrd="2" destOrd="0" parTransId="{18F34AB4-7E69-4CA1-BCFD-5846B3465D36}" sibTransId="{D664012D-4C6E-46CA-B2E2-1DFA38FF4549}"/>
    <dgm:cxn modelId="{A4C50306-7F6C-49C7-99D1-66C839E0E8DA}" type="presOf" srcId="{71D44C82-6492-49F9-B2A0-2AA58BC8A411}" destId="{AE036B2C-BB18-40C6-93AE-836F80552D29}" srcOrd="0" destOrd="0" presId="urn:microsoft.com/office/officeart/2009/3/layout/StepUpProcess"/>
    <dgm:cxn modelId="{35855107-6443-4BB6-8897-629F10773E7C}" type="presOf" srcId="{1B1A61D4-6B89-489A-A46F-41F1562CA1D4}" destId="{FB13D5BC-83D9-43ED-AB11-2958F0C061CD}" srcOrd="0" destOrd="0" presId="urn:microsoft.com/office/officeart/2009/3/layout/StepUpProcess"/>
    <dgm:cxn modelId="{2EA2FB81-2564-465D-B54A-F0436EE9B46D}" type="presParOf" srcId="{AD2F35E5-53D9-415E-8386-FFFCA024F7E2}" destId="{26714DF8-57F2-44D7-8B69-9E2C85462678}" srcOrd="0" destOrd="0" presId="urn:microsoft.com/office/officeart/2009/3/layout/StepUpProcess"/>
    <dgm:cxn modelId="{F117028C-EE35-4348-BAB5-3FEC8739EFE0}" type="presParOf" srcId="{26714DF8-57F2-44D7-8B69-9E2C85462678}" destId="{DEB5D0D0-ADFA-48C5-859A-66F938E799C9}" srcOrd="0" destOrd="0" presId="urn:microsoft.com/office/officeart/2009/3/layout/StepUpProcess"/>
    <dgm:cxn modelId="{963DA781-6D9E-43CF-9564-8F60012070A6}" type="presParOf" srcId="{26714DF8-57F2-44D7-8B69-9E2C85462678}" destId="{F9D32DF2-9C6A-4DA9-931E-E4A83FF3BDE8}" srcOrd="1" destOrd="0" presId="urn:microsoft.com/office/officeart/2009/3/layout/StepUpProcess"/>
    <dgm:cxn modelId="{1D88495C-986C-4BAF-AF5E-A3D417CE1F37}" type="presParOf" srcId="{26714DF8-57F2-44D7-8B69-9E2C85462678}" destId="{4A7CBD08-9571-429F-BF38-A673B72C3AFC}" srcOrd="2" destOrd="0" presId="urn:microsoft.com/office/officeart/2009/3/layout/StepUpProcess"/>
    <dgm:cxn modelId="{5BEAD693-2768-4542-BB22-775C6C4BB1DF}" type="presParOf" srcId="{AD2F35E5-53D9-415E-8386-FFFCA024F7E2}" destId="{AFDB9435-8317-494C-9B2C-6B6CFC71D52E}" srcOrd="1" destOrd="0" presId="urn:microsoft.com/office/officeart/2009/3/layout/StepUpProcess"/>
    <dgm:cxn modelId="{2ED0062D-D9A9-45A9-BBF4-B209E979F704}" type="presParOf" srcId="{AFDB9435-8317-494C-9B2C-6B6CFC71D52E}" destId="{DEDCB05B-5E75-4EE2-BC00-19D7BCAC9FAF}" srcOrd="0" destOrd="0" presId="urn:microsoft.com/office/officeart/2009/3/layout/StepUpProcess"/>
    <dgm:cxn modelId="{FBCD73E3-E9DE-4E3B-8F6D-E1774C2E22B0}" type="presParOf" srcId="{AD2F35E5-53D9-415E-8386-FFFCA024F7E2}" destId="{A0207826-E5A5-4EC9-89CE-6B7492E6E970}" srcOrd="2" destOrd="0" presId="urn:microsoft.com/office/officeart/2009/3/layout/StepUpProcess"/>
    <dgm:cxn modelId="{D2F6A4DD-4B4A-4E67-95E7-E19467493201}" type="presParOf" srcId="{A0207826-E5A5-4EC9-89CE-6B7492E6E970}" destId="{A619BB0F-7552-4D28-B555-01535BC34DB4}" srcOrd="0" destOrd="0" presId="urn:microsoft.com/office/officeart/2009/3/layout/StepUpProcess"/>
    <dgm:cxn modelId="{B1996DAE-4B6F-4762-BFCA-BA3C29270BE6}" type="presParOf" srcId="{A0207826-E5A5-4EC9-89CE-6B7492E6E970}" destId="{9B1A8C94-6FAC-478B-B27C-6B158C4BE3D0}" srcOrd="1" destOrd="0" presId="urn:microsoft.com/office/officeart/2009/3/layout/StepUpProcess"/>
    <dgm:cxn modelId="{E508628A-37C1-4492-B960-066DEFDEEB65}" type="presParOf" srcId="{A0207826-E5A5-4EC9-89CE-6B7492E6E970}" destId="{BFE57A9B-6BF0-4382-80CC-C3F6B15E3A44}" srcOrd="2" destOrd="0" presId="urn:microsoft.com/office/officeart/2009/3/layout/StepUpProcess"/>
    <dgm:cxn modelId="{1C78949E-5630-4846-B832-FC01EFCED220}" type="presParOf" srcId="{AD2F35E5-53D9-415E-8386-FFFCA024F7E2}" destId="{72BB2D5E-EF23-4AF9-93DB-ED2E49851986}" srcOrd="3" destOrd="0" presId="urn:microsoft.com/office/officeart/2009/3/layout/StepUpProcess"/>
    <dgm:cxn modelId="{1CE8FEE7-EF3D-41A0-A1D4-40A5A7DD491E}" type="presParOf" srcId="{72BB2D5E-EF23-4AF9-93DB-ED2E49851986}" destId="{AF359C55-F736-4CD4-AC0B-E818C3CC6FC4}" srcOrd="0" destOrd="0" presId="urn:microsoft.com/office/officeart/2009/3/layout/StepUpProcess"/>
    <dgm:cxn modelId="{43AED694-2B2C-430E-9997-54E18838EEFF}" type="presParOf" srcId="{AD2F35E5-53D9-415E-8386-FFFCA024F7E2}" destId="{BEC27510-4347-4D28-B7E8-FBAB0B9F3834}" srcOrd="4" destOrd="0" presId="urn:microsoft.com/office/officeart/2009/3/layout/StepUpProcess"/>
    <dgm:cxn modelId="{B85B7CB5-9D8D-4F4B-9D65-62B33F5803EE}" type="presParOf" srcId="{BEC27510-4347-4D28-B7E8-FBAB0B9F3834}" destId="{6965DD26-B0C6-46E4-BD73-493E12DDE111}" srcOrd="0" destOrd="0" presId="urn:microsoft.com/office/officeart/2009/3/layout/StepUpProcess"/>
    <dgm:cxn modelId="{DEEA797D-47AD-4015-8135-1C9CA7AC5596}" type="presParOf" srcId="{BEC27510-4347-4D28-B7E8-FBAB0B9F3834}" destId="{AE036B2C-BB18-40C6-93AE-836F80552D29}" srcOrd="1" destOrd="0" presId="urn:microsoft.com/office/officeart/2009/3/layout/StepUpProcess"/>
    <dgm:cxn modelId="{54DC49C2-61AE-401B-A97D-C42110B41D71}" type="presParOf" srcId="{BEC27510-4347-4D28-B7E8-FBAB0B9F3834}" destId="{BA85DCDD-73F5-4758-9A3B-CDE77ACC5411}" srcOrd="2" destOrd="0" presId="urn:microsoft.com/office/officeart/2009/3/layout/StepUpProcess"/>
    <dgm:cxn modelId="{47DAA817-8592-4D19-BBD4-F262675173D6}" type="presParOf" srcId="{AD2F35E5-53D9-415E-8386-FFFCA024F7E2}" destId="{74E77BF1-247B-4432-A285-A3FF3409A5C0}" srcOrd="5" destOrd="0" presId="urn:microsoft.com/office/officeart/2009/3/layout/StepUpProcess"/>
    <dgm:cxn modelId="{3069655A-E5A3-40F5-A8AF-AD3CB2620CA3}" type="presParOf" srcId="{74E77BF1-247B-4432-A285-A3FF3409A5C0}" destId="{4E529B4B-C021-4DF9-A5B4-51AB815C3918}" srcOrd="0" destOrd="0" presId="urn:microsoft.com/office/officeart/2009/3/layout/StepUpProcess"/>
    <dgm:cxn modelId="{465F7401-9F23-4FE9-B396-C3FD5BBBAE1F}" type="presParOf" srcId="{AD2F35E5-53D9-415E-8386-FFFCA024F7E2}" destId="{BDA18288-D905-4478-82A7-56C97567A016}" srcOrd="6" destOrd="0" presId="urn:microsoft.com/office/officeart/2009/3/layout/StepUpProcess"/>
    <dgm:cxn modelId="{61026174-E07F-477B-BE0F-50BD2DE8C27A}" type="presParOf" srcId="{BDA18288-D905-4478-82A7-56C97567A016}" destId="{3147BB31-8A29-441B-8927-60023A7038D2}" srcOrd="0" destOrd="0" presId="urn:microsoft.com/office/officeart/2009/3/layout/StepUpProcess"/>
    <dgm:cxn modelId="{6DFE7605-7B9B-442E-8F1E-DC17AB45C245}" type="presParOf" srcId="{BDA18288-D905-4478-82A7-56C97567A016}" destId="{17E14264-25AC-4287-87C3-FE66CC7CAB75}" srcOrd="1" destOrd="0" presId="urn:microsoft.com/office/officeart/2009/3/layout/StepUpProcess"/>
    <dgm:cxn modelId="{3B7B8BDC-D195-4047-8F1E-BA27C948B206}" type="presParOf" srcId="{BDA18288-D905-4478-82A7-56C97567A016}" destId="{9D94B36E-E5F6-412F-A05A-CD9ADED36E9E}" srcOrd="2" destOrd="0" presId="urn:microsoft.com/office/officeart/2009/3/layout/StepUpProcess"/>
    <dgm:cxn modelId="{EE26C2D0-F541-4840-B7AB-1B0F57CC7B46}" type="presParOf" srcId="{AD2F35E5-53D9-415E-8386-FFFCA024F7E2}" destId="{BDDA4C20-91F3-4228-8CFA-5E6037BE5F4B}" srcOrd="7" destOrd="0" presId="urn:microsoft.com/office/officeart/2009/3/layout/StepUpProcess"/>
    <dgm:cxn modelId="{B367A8A7-7F0D-4DB8-908B-694C1FB2482B}" type="presParOf" srcId="{BDDA4C20-91F3-4228-8CFA-5E6037BE5F4B}" destId="{3B4605B0-C7DD-47A8-AADA-590C328E9C7B}" srcOrd="0" destOrd="0" presId="urn:microsoft.com/office/officeart/2009/3/layout/StepUpProcess"/>
    <dgm:cxn modelId="{7B81D2E6-6532-4DD4-AC43-52D90B24B7A7}" type="presParOf" srcId="{AD2F35E5-53D9-415E-8386-FFFCA024F7E2}" destId="{BB87F500-E9C7-473C-953C-A667D1AB5E3A}" srcOrd="8" destOrd="0" presId="urn:microsoft.com/office/officeart/2009/3/layout/StepUpProcess"/>
    <dgm:cxn modelId="{DBA44660-8421-4891-9F9D-3E7CDEBCBAA8}" type="presParOf" srcId="{BB87F500-E9C7-473C-953C-A667D1AB5E3A}" destId="{B18C4F00-4424-489F-A92B-7A6B0107139D}" srcOrd="0" destOrd="0" presId="urn:microsoft.com/office/officeart/2009/3/layout/StepUpProcess"/>
    <dgm:cxn modelId="{E1921654-C1CD-4719-BCBB-0362F9E795B1}" type="presParOf" srcId="{BB87F500-E9C7-473C-953C-A667D1AB5E3A}" destId="{FB13D5BC-83D9-43ED-AB11-2958F0C061C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5D0D0-ADFA-48C5-859A-66F938E799C9}">
      <dsp:nvSpPr>
        <dsp:cNvPr id="0" name=""/>
        <dsp:cNvSpPr/>
      </dsp:nvSpPr>
      <dsp:spPr>
        <a:xfrm rot="5400000">
          <a:off x="303589" y="2115988"/>
          <a:ext cx="902700" cy="15020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D32DF2-9C6A-4DA9-931E-E4A83FF3BDE8}">
      <dsp:nvSpPr>
        <dsp:cNvPr id="0" name=""/>
        <dsp:cNvSpPr/>
      </dsp:nvSpPr>
      <dsp:spPr>
        <a:xfrm>
          <a:off x="152906" y="2564784"/>
          <a:ext cx="1356080" cy="118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950513"/>
              </a:solidFill>
            </a:rPr>
            <a:t>Ad-hoc</a:t>
          </a:r>
          <a:r>
            <a:rPr lang="en-US" sz="2000" b="1" kern="1200" dirty="0" smtClean="0"/>
            <a:t>	</a:t>
          </a:r>
          <a:endParaRPr lang="en-US" sz="2000" b="1" kern="1200" dirty="0"/>
        </a:p>
      </dsp:txBody>
      <dsp:txXfrm>
        <a:off x="152906" y="2564784"/>
        <a:ext cx="1356080" cy="1188684"/>
      </dsp:txXfrm>
    </dsp:sp>
    <dsp:sp modelId="{4A7CBD08-9571-429F-BF38-A673B72C3AFC}">
      <dsp:nvSpPr>
        <dsp:cNvPr id="0" name=""/>
        <dsp:cNvSpPr/>
      </dsp:nvSpPr>
      <dsp:spPr>
        <a:xfrm>
          <a:off x="1253123" y="2005404"/>
          <a:ext cx="255864" cy="2558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19BB0F-7552-4D28-B555-01535BC34DB4}">
      <dsp:nvSpPr>
        <dsp:cNvPr id="0" name=""/>
        <dsp:cNvSpPr/>
      </dsp:nvSpPr>
      <dsp:spPr>
        <a:xfrm rot="5400000">
          <a:off x="1963697" y="1705193"/>
          <a:ext cx="902700" cy="15020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1A8C94-6FAC-478B-B27C-6B158C4BE3D0}">
      <dsp:nvSpPr>
        <dsp:cNvPr id="0" name=""/>
        <dsp:cNvSpPr/>
      </dsp:nvSpPr>
      <dsp:spPr>
        <a:xfrm>
          <a:off x="1735256" y="2153989"/>
          <a:ext cx="1511595" cy="118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950513"/>
              </a:solidFill>
            </a:rPr>
            <a:t>Defined and Repeatable</a:t>
          </a:r>
          <a:endParaRPr lang="en-US" sz="2000" b="1" kern="1200" dirty="0">
            <a:solidFill>
              <a:srgbClr val="950513"/>
            </a:solidFill>
          </a:endParaRPr>
        </a:p>
      </dsp:txBody>
      <dsp:txXfrm>
        <a:off x="1735256" y="2153989"/>
        <a:ext cx="1511595" cy="1188684"/>
      </dsp:txXfrm>
    </dsp:sp>
    <dsp:sp modelId="{BFE57A9B-6BF0-4382-80CC-C3F6B15E3A44}">
      <dsp:nvSpPr>
        <dsp:cNvPr id="0" name=""/>
        <dsp:cNvSpPr/>
      </dsp:nvSpPr>
      <dsp:spPr>
        <a:xfrm>
          <a:off x="2913230" y="1594608"/>
          <a:ext cx="255864" cy="2558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65DD26-B0C6-46E4-BD73-493E12DDE111}">
      <dsp:nvSpPr>
        <dsp:cNvPr id="0" name=""/>
        <dsp:cNvSpPr/>
      </dsp:nvSpPr>
      <dsp:spPr>
        <a:xfrm rot="5400000">
          <a:off x="3627502" y="1294398"/>
          <a:ext cx="902700" cy="15020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036B2C-BB18-40C6-93AE-836F80552D29}">
      <dsp:nvSpPr>
        <dsp:cNvPr id="0" name=""/>
        <dsp:cNvSpPr/>
      </dsp:nvSpPr>
      <dsp:spPr>
        <a:xfrm>
          <a:off x="3324118" y="1743194"/>
          <a:ext cx="1661483" cy="118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950513"/>
              </a:solidFill>
            </a:rPr>
            <a:t>Enabled and Instituted</a:t>
          </a:r>
        </a:p>
      </dsp:txBody>
      <dsp:txXfrm>
        <a:off x="3324118" y="1743194"/>
        <a:ext cx="1661483" cy="1188684"/>
      </dsp:txXfrm>
    </dsp:sp>
    <dsp:sp modelId="{BA85DCDD-73F5-4758-9A3B-CDE77ACC5411}">
      <dsp:nvSpPr>
        <dsp:cNvPr id="0" name=""/>
        <dsp:cNvSpPr/>
      </dsp:nvSpPr>
      <dsp:spPr>
        <a:xfrm>
          <a:off x="4577036" y="1183813"/>
          <a:ext cx="255864" cy="2558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47BB31-8A29-441B-8927-60023A7038D2}">
      <dsp:nvSpPr>
        <dsp:cNvPr id="0" name=""/>
        <dsp:cNvSpPr/>
      </dsp:nvSpPr>
      <dsp:spPr>
        <a:xfrm rot="5400000">
          <a:off x="5287122" y="883602"/>
          <a:ext cx="902700" cy="15020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E14264-25AC-4287-87C3-FE66CC7CAB75}">
      <dsp:nvSpPr>
        <dsp:cNvPr id="0" name=""/>
        <dsp:cNvSpPr/>
      </dsp:nvSpPr>
      <dsp:spPr>
        <a:xfrm>
          <a:off x="4984225" y="1332399"/>
          <a:ext cx="1660507" cy="118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950513"/>
              </a:solidFill>
            </a:rPr>
            <a:t>Measured and Predictable</a:t>
          </a:r>
          <a:endParaRPr lang="en-US" sz="2000" b="1" kern="1200" dirty="0">
            <a:solidFill>
              <a:srgbClr val="950513"/>
            </a:solidFill>
          </a:endParaRPr>
        </a:p>
      </dsp:txBody>
      <dsp:txXfrm>
        <a:off x="4984225" y="1332399"/>
        <a:ext cx="1660507" cy="1188684"/>
      </dsp:txXfrm>
    </dsp:sp>
    <dsp:sp modelId="{9D94B36E-E5F6-412F-A05A-CD9ADED36E9E}">
      <dsp:nvSpPr>
        <dsp:cNvPr id="0" name=""/>
        <dsp:cNvSpPr/>
      </dsp:nvSpPr>
      <dsp:spPr>
        <a:xfrm>
          <a:off x="6236655" y="773018"/>
          <a:ext cx="255864" cy="25586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8C4F00-4424-489F-A92B-7A6B0107139D}">
      <dsp:nvSpPr>
        <dsp:cNvPr id="0" name=""/>
        <dsp:cNvSpPr/>
      </dsp:nvSpPr>
      <dsp:spPr>
        <a:xfrm rot="5400000">
          <a:off x="6944019" y="472807"/>
          <a:ext cx="902700" cy="15020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13D5BC-83D9-43ED-AB11-2958F0C061CD}">
      <dsp:nvSpPr>
        <dsp:cNvPr id="0" name=""/>
        <dsp:cNvSpPr/>
      </dsp:nvSpPr>
      <dsp:spPr>
        <a:xfrm>
          <a:off x="6717056" y="921603"/>
          <a:ext cx="1508639" cy="1188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950513"/>
              </a:solidFill>
            </a:rPr>
            <a:t>Enhancing</a:t>
          </a:r>
          <a:endParaRPr lang="en-US" sz="2000" b="1" kern="1200" dirty="0">
            <a:solidFill>
              <a:srgbClr val="950513"/>
            </a:solidFill>
          </a:endParaRPr>
        </a:p>
      </dsp:txBody>
      <dsp:txXfrm>
        <a:off x="6717056" y="921603"/>
        <a:ext cx="1508639" cy="1188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22" tIns="45461" rIns="90922" bIns="45461" numCol="1" anchor="t" anchorCtr="0" compatLnSpc="1">
            <a:prstTxWarp prst="textNoShape">
              <a:avLst/>
            </a:prstTxWarp>
          </a:bodyPr>
          <a:lstStyle>
            <a:lvl1pPr algn="l" defTabSz="90963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22" tIns="45461" rIns="90922" bIns="45461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22" tIns="45461" rIns="90922" bIns="45461" numCol="1" anchor="b" anchorCtr="0" compatLnSpc="1">
            <a:prstTxWarp prst="textNoShape">
              <a:avLst/>
            </a:prstTxWarp>
          </a:bodyPr>
          <a:lstStyle>
            <a:lvl1pPr algn="l" defTabSz="909638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22" tIns="45461" rIns="90922" bIns="45461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 b="0"/>
            </a:lvl1pPr>
          </a:lstStyle>
          <a:p>
            <a:pPr>
              <a:defRPr/>
            </a:pPr>
            <a:fld id="{8EF6612F-10CE-4E16-84D7-6FC75DF87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6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46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9625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6913" y="4389438"/>
            <a:ext cx="55626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7288"/>
            <a:ext cx="30146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7288"/>
            <a:ext cx="30146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2" tIns="46216" rIns="92432" bIns="4621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 b="0"/>
            </a:lvl1pPr>
          </a:lstStyle>
          <a:p>
            <a:pPr>
              <a:defRPr/>
            </a:pPr>
            <a:fld id="{65FA0D71-AA34-41AB-A61F-3135D5CBB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2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512015-563C-4D4C-8FE9-5512318E3E98}" type="slidenum">
              <a:rPr lang="en-US" altLang="en-US" sz="1200" b="0" smtClean="0"/>
              <a:pPr/>
              <a:t>1</a:t>
            </a:fld>
            <a:endParaRPr lang="en-US" altLang="en-US" sz="1200" b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7847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41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1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2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07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92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9011904-2D54-4039-977A-52EFA81FC23F}" type="slidenum">
              <a:rPr lang="en-US" altLang="en-US" sz="1200" b="0" smtClean="0"/>
              <a:pPr/>
              <a:t>18</a:t>
            </a:fld>
            <a:endParaRPr lang="en-US" altLang="en-US" sz="1200" b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8701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C3E09A-485E-4F3B-8F9B-62C982F3526D}" type="slidenum">
              <a:rPr lang="en-US" altLang="en-US" sz="1200" b="0" smtClean="0"/>
              <a:pPr/>
              <a:t>19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06464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0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38C0ED-6830-4EFD-ADD4-FA953F47B971}" type="slidenum">
              <a:rPr lang="en-US" altLang="en-US" sz="1200" b="0" smtClean="0"/>
              <a:pPr/>
              <a:t>20</a:t>
            </a:fld>
            <a:endParaRPr lang="en-US" altLang="en-US" sz="1200" b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32764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2612B8E-8E94-4309-BC86-597025F0A281}" type="slidenum">
              <a:rPr lang="en-US" altLang="en-US" sz="1200" b="0" smtClean="0"/>
              <a:pPr/>
              <a:t>21</a:t>
            </a:fld>
            <a:endParaRPr lang="en-US" altLang="en-US" sz="1200" b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9282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3C5CF99-7873-4899-BB6F-6987A0F2FF6F}" type="slidenum">
              <a:rPr lang="en-US" altLang="en-US" sz="1200" b="0" smtClean="0"/>
              <a:pPr/>
              <a:t>22</a:t>
            </a:fld>
            <a:endParaRPr lang="en-US" altLang="en-US" sz="1200" b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6957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8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48EE72-37E8-4677-A9B5-6187F5DC2AE2}" type="slidenum">
              <a:rPr lang="en-US" altLang="en-US" sz="1200" b="0" smtClean="0"/>
              <a:pPr/>
              <a:t>24</a:t>
            </a:fld>
            <a:endParaRPr lang="en-US" altLang="en-US" sz="1200" b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735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D0E881-9D03-4DBF-84E5-E5A369109659}" type="slidenum">
              <a:rPr lang="en-US" altLang="en-US" sz="1200" b="0" smtClean="0"/>
              <a:pPr/>
              <a:t>25</a:t>
            </a:fld>
            <a:endParaRPr lang="en-US" altLang="en-US" sz="1200" b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4325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09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18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FF9517-1F0C-4107-AEC5-494161BC0ADB}" type="slidenum">
              <a:rPr lang="en-US" altLang="en-US" sz="1200" b="0" smtClean="0"/>
              <a:pPr/>
              <a:t>28</a:t>
            </a:fld>
            <a:endParaRPr lang="en-US" altLang="en-US" sz="1200" b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13108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AC7222-7E8A-4EE8-B210-5E5C54ECA40F}" type="slidenum">
              <a:rPr lang="en-US" altLang="en-US" sz="1200" b="0" smtClean="0"/>
              <a:pPr/>
              <a:t>29</a:t>
            </a:fld>
            <a:endParaRPr lang="en-US" altLang="en-US" sz="1200" b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853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436662-0B46-48BC-8E33-D26503AE98DF}" type="slidenum">
              <a:rPr lang="en-US" altLang="en-US" sz="1200" b="0" smtClean="0"/>
              <a:pPr/>
              <a:t>3</a:t>
            </a:fld>
            <a:endParaRPr lang="en-US" altLang="en-US" sz="1200" b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93550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F2AB01-E39E-4E31-9F0D-CF265C1FE618}" type="slidenum">
              <a:rPr lang="en-US" altLang="en-US" sz="1200" b="0" smtClean="0"/>
              <a:pPr/>
              <a:t>30</a:t>
            </a:fld>
            <a:endParaRPr lang="en-US" altLang="en-US" sz="1200" b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3517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67567-7FDA-4A75-A393-2B2F00D2F84E}" type="slidenum">
              <a:rPr lang="en-US" altLang="en-US" sz="1200" b="0" smtClean="0"/>
              <a:pPr/>
              <a:t>31</a:t>
            </a:fld>
            <a:endParaRPr lang="en-US" altLang="en-US" sz="1200" b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2526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69FDA5B-3A5B-4612-9E55-F68198E10BEB}" type="slidenum">
              <a:rPr lang="en-US" altLang="en-US" sz="1200" b="0" smtClean="0"/>
              <a:pPr/>
              <a:t>32</a:t>
            </a:fld>
            <a:endParaRPr lang="en-US" altLang="en-US" sz="1200" b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7418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C64DE7-57D7-4B7D-BD96-BED980E90625}" type="slidenum">
              <a:rPr lang="en-US" altLang="en-US" sz="1200" b="0" smtClean="0"/>
              <a:pPr/>
              <a:t>33</a:t>
            </a:fld>
            <a:endParaRPr lang="en-US" altLang="en-US" sz="1200" b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18422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10D868-BE0E-4DD5-98DD-762DBBA2D42E}" type="slidenum">
              <a:rPr lang="en-US" altLang="en-US" sz="1200" b="0" smtClean="0"/>
              <a:pPr/>
              <a:t>34</a:t>
            </a:fld>
            <a:endParaRPr lang="en-US" altLang="en-US" sz="1200" b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7838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5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B3E72E-DF12-4B24-B2F9-CD8A6CD8A08E}" type="slidenum">
              <a:rPr lang="en-US" altLang="en-US" sz="1200" b="0" smtClean="0"/>
              <a:pPr/>
              <a:t>4</a:t>
            </a:fld>
            <a:endParaRPr lang="en-US" altLang="en-US" sz="1200" b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81132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9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720CAD-0D8A-4D81-8EDF-2DE83BAE8DD5}" type="slidenum">
              <a:rPr lang="en-US" altLang="en-US" sz="1200" b="0" smtClean="0"/>
              <a:pPr/>
              <a:t>6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143792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66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5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A0D71-AA34-41AB-A61F-3135D5CBBA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33"/>
          <p:cNvSpPr>
            <a:spLocks noChangeArrowheads="1"/>
          </p:cNvSpPr>
          <p:nvPr userDrawn="1"/>
        </p:nvSpPr>
        <p:spPr bwMode="auto">
          <a:xfrm>
            <a:off x="0" y="0"/>
            <a:ext cx="9144000" cy="1981200"/>
          </a:xfrm>
          <a:prstGeom prst="flowChartProcess">
            <a:avLst/>
          </a:prstGeom>
          <a:solidFill>
            <a:srgbClr val="95051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5" name="Picture 1036" descr="Imag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2476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752600"/>
          </a:xfrm>
        </p:spPr>
        <p:txBody>
          <a:bodyPr/>
          <a:lstStyle>
            <a:lvl1pPr algn="ctr">
              <a:defRPr sz="4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924800" cy="33528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86600" y="6248400"/>
            <a:ext cx="1524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fld id="{A64902CB-3C8E-491A-A5B0-C94B900CB0F2}" type="datetime2">
              <a:rPr lang="en-US"/>
              <a:pPr>
                <a:defRPr/>
              </a:pPr>
              <a:t>Wednesday, August 13, 2014</a:t>
            </a:fld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810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B0D0C6-C650-4186-B3BB-FCC18D3E0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7216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097D-78AE-41A2-9430-01E79D7AEC3A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3607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C96A9-9F37-45C0-BD3F-D8245060E557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0314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90500"/>
            <a:ext cx="79248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86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045C-3E07-46D3-8D11-B63429972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95FC-7B6C-4759-8B80-1D1039462277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7023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B4D7-A53F-4C5C-830D-5EC09CA42EEA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9360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F018D-90D5-456D-B189-522F68C842C5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7062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B5AB-C759-4982-9BFF-B7C08E671267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9559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831CA-8D5D-4EA3-B75F-7999FCAC5298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2558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766D-CAC2-442B-9F62-8640E61EB17E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8100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14CA2-0F23-4021-84F1-4DFF3E37E4D2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3495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89855-18EF-40D4-A0C0-A6C107938A13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95255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F7B7F2-6BCB-49DD-9109-651AD8095326}" type="slidenum">
              <a:rPr lang="en-US"/>
              <a:pPr>
                <a:defRPr/>
              </a:p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0" y="0"/>
            <a:ext cx="7467600" cy="304800"/>
          </a:xfrm>
          <a:prstGeom prst="rect">
            <a:avLst/>
          </a:prstGeom>
          <a:solidFill>
            <a:srgbClr val="95051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>
            <a:off x="228600" y="12192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14" descr="Image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333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9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91440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Examination Cycle Time Management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57200" y="2743200"/>
            <a:ext cx="815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Personnel Testing Council of Southern California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Luncheon Topic, August 13, 2014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Rod Freudenberg, Ph.D.</a:t>
            </a: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Phase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10</a:t>
            </a:fld>
            <a:endParaRPr lang="en-US" sz="800" b="0">
              <a:solidFill>
                <a:schemeClr val="bg1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10400" cy="53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608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11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94856"/>
              </p:ext>
            </p:extLst>
          </p:nvPr>
        </p:nvGraphicFramePr>
        <p:xfrm>
          <a:off x="1066800" y="1295400"/>
          <a:ext cx="7010400" cy="5346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1" name="Visio" r:id="rId4" imgW="9654235" imgH="7362139" progId="Visio.Drawing.11">
                  <p:embed/>
                </p:oleObj>
              </mc:Choice>
              <mc:Fallback>
                <p:oleObj name="Visio" r:id="rId4" imgW="9654235" imgH="73621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7010400" cy="5346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3247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First Part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12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292582"/>
              </p:ext>
            </p:extLst>
          </p:nvPr>
        </p:nvGraphicFramePr>
        <p:xfrm>
          <a:off x="1066800" y="1371600"/>
          <a:ext cx="680752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Visio" r:id="rId4" imgW="9705137" imgH="7392619" progId="Visio.Drawing.11">
                  <p:embed/>
                </p:oleObj>
              </mc:Choice>
              <mc:Fallback>
                <p:oleObj name="Visio" r:id="rId4" imgW="9705137" imgH="739261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6807529" cy="518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3584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First Part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13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62236"/>
              </p:ext>
            </p:extLst>
          </p:nvPr>
        </p:nvGraphicFramePr>
        <p:xfrm>
          <a:off x="1146968" y="1295400"/>
          <a:ext cx="6850063" cy="503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0" name="Visio" r:id="rId4" imgW="9711233" imgH="7139635" progId="Visio.Drawing.11">
                  <p:embed/>
                </p:oleObj>
              </mc:Choice>
              <mc:Fallback>
                <p:oleObj name="Visio" r:id="rId4" imgW="9711233" imgH="713963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968" y="1295400"/>
                        <a:ext cx="6850063" cy="5039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0507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14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899738"/>
              </p:ext>
            </p:extLst>
          </p:nvPr>
        </p:nvGraphicFramePr>
        <p:xfrm>
          <a:off x="1295400" y="1371600"/>
          <a:ext cx="6797675" cy="521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Visio" r:id="rId4" imgW="9705137" imgH="7449617" progId="Visio.Drawing.11">
                  <p:embed/>
                </p:oleObj>
              </mc:Choice>
              <mc:Fallback>
                <p:oleObj name="Visio" r:id="rId4" imgW="9705137" imgH="744961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797675" cy="5213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6550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Scoring and List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15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12748"/>
              </p:ext>
            </p:extLst>
          </p:nvPr>
        </p:nvGraphicFramePr>
        <p:xfrm>
          <a:off x="1310481" y="1371600"/>
          <a:ext cx="6523038" cy="521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8" name="Visio" r:id="rId4" imgW="9648068" imgH="7711440" progId="Visio.Drawing.11">
                  <p:embed/>
                </p:oleObj>
              </mc:Choice>
              <mc:Fallback>
                <p:oleObj name="Visio" r:id="rId4" imgW="9648068" imgH="771144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481" y="1371600"/>
                        <a:ext cx="6523038" cy="5213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686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Promulgation and Review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16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485601"/>
              </p:ext>
            </p:extLst>
          </p:nvPr>
        </p:nvGraphicFramePr>
        <p:xfrm>
          <a:off x="1295400" y="1371600"/>
          <a:ext cx="6904038" cy="5238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2" name="Visio" r:id="rId4" imgW="9705137" imgH="7362139" progId="Visio.Drawing.11">
                  <p:embed/>
                </p:oleObj>
              </mc:Choice>
              <mc:Fallback>
                <p:oleObj name="Visio" r:id="rId4" imgW="9705137" imgH="73621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904038" cy="52389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35280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Close-out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17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76138"/>
              </p:ext>
            </p:extLst>
          </p:nvPr>
        </p:nvGraphicFramePr>
        <p:xfrm>
          <a:off x="990600" y="1371600"/>
          <a:ext cx="6818117" cy="5189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Visio" r:id="rId4" imgW="9705137" imgH="7392619" progId="Visio.Drawing.11">
                  <p:embed/>
                </p:oleObj>
              </mc:Choice>
              <mc:Fallback>
                <p:oleObj name="Visio" r:id="rId4" imgW="9705137" imgH="739261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71600"/>
                        <a:ext cx="6818117" cy="5189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577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28A4F2-DB44-480A-A0F5-4D685A0657B6}" type="slidenum">
              <a:rPr lang="en-US" altLang="en-US" sz="1400" smtClean="0">
                <a:solidFill>
                  <a:schemeClr val="tx2"/>
                </a:solidFill>
              </a:rPr>
              <a:pPr/>
              <a:t>18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7010400" cy="909638"/>
          </a:xfrm>
        </p:spPr>
        <p:txBody>
          <a:bodyPr/>
          <a:lstStyle/>
          <a:p>
            <a:pPr>
              <a:defRPr/>
            </a:pPr>
            <a:r>
              <a:rPr lang="en-US" dirty="0"/>
              <a:t>Cycle Time Targets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2400" dirty="0" smtClean="0"/>
              <a:t>What’s the </a:t>
            </a:r>
            <a:r>
              <a:rPr lang="en-US" sz="2400" u="sng" dirty="0" smtClean="0"/>
              <a:t>least</a:t>
            </a:r>
            <a:r>
              <a:rPr lang="en-US" sz="2400" dirty="0" smtClean="0"/>
              <a:t> time it can take? </a:t>
            </a:r>
            <a:endParaRPr lang="en-US" sz="1400" dirty="0"/>
          </a:p>
        </p:txBody>
      </p:sp>
      <p:graphicFrame>
        <p:nvGraphicFramePr>
          <p:cNvPr id="32772" name="Object 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78443777"/>
              </p:ext>
            </p:extLst>
          </p:nvPr>
        </p:nvGraphicFramePr>
        <p:xfrm>
          <a:off x="381000" y="1295400"/>
          <a:ext cx="85836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Visio" r:id="rId4" imgW="9127684" imgH="5429547" progId="Visio.Drawing.11">
                  <p:embed/>
                </p:oleObj>
              </mc:Choice>
              <mc:Fallback>
                <p:oleObj name="Visio" r:id="rId4" imgW="9127684" imgH="5429547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5836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24200"/>
            <a:ext cx="8534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CYCLE-TIME MANAGEMENT</a:t>
            </a: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0110E7D-4DB1-4B16-9F6B-F7CFBA8A9AF4}" type="slidenum">
              <a:rPr lang="en-US" altLang="en-US" sz="1400" smtClean="0">
                <a:solidFill>
                  <a:schemeClr val="tx2"/>
                </a:solidFill>
              </a:rPr>
              <a:pPr/>
              <a:t>19</a:t>
            </a:fld>
            <a:endParaRPr lang="en-US" altLang="en-US" sz="8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Selection Funnel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795FC-7B6C-4759-8B80-1D1039462277}" type="slidenum">
              <a:rPr lang="en-US" smtClean="0"/>
              <a:pPr>
                <a:defRPr/>
              </a:pPr>
              <a:t>2</a:t>
            </a:fld>
            <a:endParaRPr lang="en-US" sz="800" b="0">
              <a:solidFill>
                <a:schemeClr val="bg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47077" y="1249722"/>
            <a:ext cx="5436045" cy="5238452"/>
            <a:chOff x="547077" y="1249722"/>
            <a:chExt cx="5436045" cy="5238452"/>
          </a:xfrm>
        </p:grpSpPr>
        <p:sp>
          <p:nvSpPr>
            <p:cNvPr id="70" name="Oval 69"/>
            <p:cNvSpPr/>
            <p:nvPr/>
          </p:nvSpPr>
          <p:spPr bwMode="auto">
            <a:xfrm>
              <a:off x="2988822" y="5916081"/>
              <a:ext cx="686091" cy="26222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47077" y="1249722"/>
              <a:ext cx="5436045" cy="5238452"/>
              <a:chOff x="1810244" y="1260083"/>
              <a:chExt cx="5436045" cy="523845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2727296" y="1523748"/>
                <a:ext cx="3748789" cy="4654562"/>
                <a:chOff x="2863132" y="1208094"/>
                <a:chExt cx="3748789" cy="465456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863132" y="1600200"/>
                  <a:ext cx="3748789" cy="4191000"/>
                  <a:chOff x="2863132" y="1600200"/>
                  <a:chExt cx="3748789" cy="4191000"/>
                </a:xfrm>
              </p:grpSpPr>
              <p:sp>
                <p:nvSpPr>
                  <p:cNvPr id="10" name="Flowchart: Merge 9"/>
                  <p:cNvSpPr/>
                  <p:nvPr/>
                </p:nvSpPr>
                <p:spPr bwMode="auto">
                  <a:xfrm>
                    <a:off x="2878121" y="2043078"/>
                    <a:ext cx="3733800" cy="3505200"/>
                  </a:xfrm>
                  <a:prstGeom prst="flowChartMerge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 bwMode="auto">
                  <a:xfrm>
                    <a:off x="4421421" y="4953000"/>
                    <a:ext cx="637099" cy="83820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2863132" y="1600200"/>
                    <a:ext cx="3743739" cy="914400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84000">
                        <a:schemeClr val="bg1">
                          <a:lumMod val="8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4141091" y="3401939"/>
                  <a:ext cx="12939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Interview</a:t>
                  </a:r>
                  <a:endPara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387825" y="2724090"/>
                  <a:ext cx="69301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Test</a:t>
                  </a:r>
                  <a:endPara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878964" y="1981200"/>
                  <a:ext cx="174451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Screen Apps</a:t>
                  </a:r>
                  <a:endPara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878964" y="1208094"/>
                  <a:ext cx="16802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Recruitment</a:t>
                  </a:r>
                  <a:endParaRPr lang="en-US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159462" y="4210110"/>
                  <a:ext cx="11977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Ranking</a:t>
                  </a:r>
                  <a:endPara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397635" y="5462546"/>
                  <a:ext cx="6832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Hire</a:t>
                  </a:r>
                  <a:endParaRPr lang="en-US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761921" y="4767912"/>
                  <a:ext cx="199285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Final Selection</a:t>
                  </a:r>
                </a:p>
                <a:p>
                  <a:r>
                    <a:rPr lang="en-US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Verifications</a:t>
                  </a:r>
                  <a:endParaRPr lang="en-US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24" name="Smiley Face 23"/>
              <p:cNvSpPr/>
              <p:nvPr/>
            </p:nvSpPr>
            <p:spPr bwMode="auto">
              <a:xfrm>
                <a:off x="2209800" y="1976257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Smiley Face 26"/>
              <p:cNvSpPr/>
              <p:nvPr/>
            </p:nvSpPr>
            <p:spPr bwMode="auto">
              <a:xfrm>
                <a:off x="1810244" y="1397521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Smiley Face 27"/>
              <p:cNvSpPr/>
              <p:nvPr/>
            </p:nvSpPr>
            <p:spPr bwMode="auto">
              <a:xfrm>
                <a:off x="2727296" y="1471349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Smiley Face 28"/>
              <p:cNvSpPr/>
              <p:nvPr/>
            </p:nvSpPr>
            <p:spPr bwMode="auto">
              <a:xfrm>
                <a:off x="2971800" y="1882976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Smiley Face 29"/>
              <p:cNvSpPr/>
              <p:nvPr/>
            </p:nvSpPr>
            <p:spPr bwMode="auto">
              <a:xfrm>
                <a:off x="6133761" y="1305445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Smiley Face 30"/>
              <p:cNvSpPr/>
              <p:nvPr/>
            </p:nvSpPr>
            <p:spPr bwMode="auto">
              <a:xfrm>
                <a:off x="4922684" y="2009203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Smiley Face 31"/>
              <p:cNvSpPr/>
              <p:nvPr/>
            </p:nvSpPr>
            <p:spPr bwMode="auto">
              <a:xfrm>
                <a:off x="4492080" y="6246081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Smiley Face 32"/>
              <p:cNvSpPr/>
              <p:nvPr/>
            </p:nvSpPr>
            <p:spPr bwMode="auto">
              <a:xfrm>
                <a:off x="4811365" y="1271294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Smiley Face 33"/>
              <p:cNvSpPr/>
              <p:nvPr/>
            </p:nvSpPr>
            <p:spPr bwMode="auto">
              <a:xfrm>
                <a:off x="4360625" y="1962316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Smiley Face 34"/>
              <p:cNvSpPr/>
              <p:nvPr/>
            </p:nvSpPr>
            <p:spPr bwMode="auto">
              <a:xfrm>
                <a:off x="6031060" y="2320749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Smiley Face 35"/>
              <p:cNvSpPr/>
              <p:nvPr/>
            </p:nvSpPr>
            <p:spPr bwMode="auto">
              <a:xfrm>
                <a:off x="3621921" y="2178420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Smiley Face 36"/>
              <p:cNvSpPr/>
              <p:nvPr/>
            </p:nvSpPr>
            <p:spPr bwMode="auto">
              <a:xfrm>
                <a:off x="5473743" y="2405284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Smiley Face 37"/>
              <p:cNvSpPr/>
              <p:nvPr/>
            </p:nvSpPr>
            <p:spPr bwMode="auto">
              <a:xfrm>
                <a:off x="4230345" y="1305445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Smiley Face 38"/>
              <p:cNvSpPr/>
              <p:nvPr/>
            </p:nvSpPr>
            <p:spPr bwMode="auto">
              <a:xfrm>
                <a:off x="3893936" y="2009203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Smiley Face 39"/>
              <p:cNvSpPr/>
              <p:nvPr/>
            </p:nvSpPr>
            <p:spPr bwMode="auto">
              <a:xfrm>
                <a:off x="3291223" y="2256702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Smiley Face 40"/>
              <p:cNvSpPr/>
              <p:nvPr/>
            </p:nvSpPr>
            <p:spPr bwMode="auto">
              <a:xfrm>
                <a:off x="3064756" y="1292539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Smiley Face 41"/>
              <p:cNvSpPr/>
              <p:nvPr/>
            </p:nvSpPr>
            <p:spPr bwMode="auto">
              <a:xfrm>
                <a:off x="5618917" y="2117434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Smiley Face 42"/>
              <p:cNvSpPr/>
              <p:nvPr/>
            </p:nvSpPr>
            <p:spPr bwMode="auto">
              <a:xfrm>
                <a:off x="6594281" y="1521722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Smiley Face 43"/>
              <p:cNvSpPr/>
              <p:nvPr/>
            </p:nvSpPr>
            <p:spPr bwMode="auto">
              <a:xfrm>
                <a:off x="5265008" y="1397521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Smiley Face 44"/>
              <p:cNvSpPr/>
              <p:nvPr/>
            </p:nvSpPr>
            <p:spPr bwMode="auto">
              <a:xfrm>
                <a:off x="5867400" y="1649975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Smiley Face 45"/>
              <p:cNvSpPr/>
              <p:nvPr/>
            </p:nvSpPr>
            <p:spPr bwMode="auto">
              <a:xfrm>
                <a:off x="7010400" y="1345122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Smiley Face 46"/>
              <p:cNvSpPr/>
              <p:nvPr/>
            </p:nvSpPr>
            <p:spPr bwMode="auto">
              <a:xfrm>
                <a:off x="5978718" y="2009203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Smiley Face 47"/>
              <p:cNvSpPr/>
              <p:nvPr/>
            </p:nvSpPr>
            <p:spPr bwMode="auto">
              <a:xfrm>
                <a:off x="5229960" y="2066269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Smiley Face 48"/>
              <p:cNvSpPr/>
              <p:nvPr/>
            </p:nvSpPr>
            <p:spPr bwMode="auto">
              <a:xfrm>
                <a:off x="2860481" y="2261657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Smiley Face 49"/>
              <p:cNvSpPr/>
              <p:nvPr/>
            </p:nvSpPr>
            <p:spPr bwMode="auto">
              <a:xfrm>
                <a:off x="5393627" y="1723803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Smiley Face 50"/>
              <p:cNvSpPr/>
              <p:nvPr/>
            </p:nvSpPr>
            <p:spPr bwMode="auto">
              <a:xfrm>
                <a:off x="3360800" y="1478306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Smiley Face 51"/>
              <p:cNvSpPr/>
              <p:nvPr/>
            </p:nvSpPr>
            <p:spPr bwMode="auto">
              <a:xfrm>
                <a:off x="6431939" y="1908234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Smiley Face 52"/>
              <p:cNvSpPr/>
              <p:nvPr/>
            </p:nvSpPr>
            <p:spPr bwMode="auto">
              <a:xfrm>
                <a:off x="7023652" y="1709862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Smiley Face 53"/>
              <p:cNvSpPr/>
              <p:nvPr/>
            </p:nvSpPr>
            <p:spPr bwMode="auto">
              <a:xfrm>
                <a:off x="4615386" y="2102484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Smiley Face 54"/>
              <p:cNvSpPr/>
              <p:nvPr/>
            </p:nvSpPr>
            <p:spPr bwMode="auto">
              <a:xfrm>
                <a:off x="5696380" y="1397521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Smiley Face 55"/>
              <p:cNvSpPr/>
              <p:nvPr/>
            </p:nvSpPr>
            <p:spPr bwMode="auto">
              <a:xfrm>
                <a:off x="3520491" y="1260083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Smiley Face 56"/>
              <p:cNvSpPr/>
              <p:nvPr/>
            </p:nvSpPr>
            <p:spPr bwMode="auto">
              <a:xfrm>
                <a:off x="2321118" y="1512405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Smiley Face 57"/>
              <p:cNvSpPr/>
              <p:nvPr/>
            </p:nvSpPr>
            <p:spPr bwMode="auto">
              <a:xfrm>
                <a:off x="3324966" y="1908592"/>
                <a:ext cx="222637" cy="252454"/>
              </a:xfrm>
              <a:prstGeom prst="smileyFac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Smiley Face 58"/>
              <p:cNvSpPr/>
              <p:nvPr/>
            </p:nvSpPr>
            <p:spPr bwMode="auto">
              <a:xfrm>
                <a:off x="3576148" y="2446976"/>
                <a:ext cx="222637" cy="252454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Smiley Face 61"/>
            <p:cNvSpPr/>
            <p:nvPr/>
          </p:nvSpPr>
          <p:spPr bwMode="auto">
            <a:xfrm>
              <a:off x="2209800" y="1976257"/>
              <a:ext cx="222637" cy="252454"/>
            </a:xfrm>
            <a:prstGeom prst="smileyFac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39291" y="1723803"/>
            <a:ext cx="1155641" cy="4454507"/>
            <a:chOff x="6861526" y="1723803"/>
            <a:chExt cx="1155641" cy="4454507"/>
          </a:xfrm>
        </p:grpSpPr>
        <p:sp>
          <p:nvSpPr>
            <p:cNvPr id="61" name="TextBox 60"/>
            <p:cNvSpPr txBox="1"/>
            <p:nvPr/>
          </p:nvSpPr>
          <p:spPr>
            <a:xfrm>
              <a:off x="6947286" y="1723803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61526" y="5778200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Finish</a:t>
              </a:r>
              <a:endParaRPr lang="en-US" dirty="0"/>
            </a:p>
          </p:txBody>
        </p:sp>
        <p:cxnSp>
          <p:nvCxnSpPr>
            <p:cNvPr id="65" name="Straight Arrow Connector 64"/>
            <p:cNvCxnSpPr>
              <a:stCxn id="61" idx="2"/>
              <a:endCxn id="63" idx="0"/>
            </p:cNvCxnSpPr>
            <p:nvPr/>
          </p:nvCxnSpPr>
          <p:spPr bwMode="auto">
            <a:xfrm>
              <a:off x="7331366" y="2123913"/>
              <a:ext cx="1" cy="3654287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5400000">
              <a:off x="7050620" y="3586689"/>
              <a:ext cx="15329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Cycle Time</a:t>
              </a:r>
              <a:endPara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6107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4BB02BA-5DCD-4363-968E-0A8D9E3EF4B2}" type="slidenum">
              <a:rPr lang="en-US" altLang="en-US" sz="1400" smtClean="0">
                <a:solidFill>
                  <a:schemeClr val="tx2"/>
                </a:solidFill>
              </a:rPr>
              <a:pPr/>
              <a:t>20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28600" y="342900"/>
            <a:ext cx="8458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tx2"/>
                </a:solidFill>
              </a:rPr>
              <a:t>Exam Cycle Time:</a:t>
            </a:r>
            <a:br>
              <a:rPr lang="en-US" altLang="en-US" sz="2200" dirty="0">
                <a:solidFill>
                  <a:schemeClr val="tx2"/>
                </a:solidFill>
              </a:rPr>
            </a:br>
            <a:r>
              <a:rPr lang="en-US" altLang="en-US" sz="3600" dirty="0">
                <a:solidFill>
                  <a:schemeClr val="tx2"/>
                </a:solidFill>
              </a:rPr>
              <a:t>What is it?</a:t>
            </a: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47713" y="1676400"/>
            <a:ext cx="792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l"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altLang="en-US" sz="3200" dirty="0">
                <a:solidFill>
                  <a:schemeClr val="tx2"/>
                </a:solidFill>
              </a:rPr>
              <a:t>The amount of time in working days to complete </a:t>
            </a:r>
            <a:r>
              <a:rPr lang="en-US" altLang="en-US" sz="3200" dirty="0" smtClean="0">
                <a:solidFill>
                  <a:schemeClr val="tx2"/>
                </a:solidFill>
              </a:rPr>
              <a:t>of </a:t>
            </a:r>
            <a:r>
              <a:rPr lang="en-US" altLang="en-US" sz="3200" dirty="0">
                <a:solidFill>
                  <a:schemeClr val="tx2"/>
                </a:solidFill>
              </a:rPr>
              <a:t>the </a:t>
            </a:r>
            <a:r>
              <a:rPr lang="en-US" altLang="en-US" sz="3200" dirty="0" smtClean="0">
                <a:solidFill>
                  <a:schemeClr val="tx2"/>
                </a:solidFill>
              </a:rPr>
              <a:t>process </a:t>
            </a:r>
          </a:p>
          <a:p>
            <a:pPr marL="457200" indent="-457200" algn="l" eaLnBrk="1" hangingPunct="1">
              <a:spcBef>
                <a:spcPct val="5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</a:pPr>
            <a:r>
              <a:rPr lang="en-US" altLang="en-US" sz="3200" dirty="0" smtClean="0">
                <a:solidFill>
                  <a:schemeClr val="tx2"/>
                </a:solidFill>
              </a:rPr>
              <a:t>Broken down to key stages of the process.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E597B7-18AB-4897-94C9-83C138AE3DC9}" type="slidenum">
              <a:rPr lang="en-US" altLang="en-US" sz="1400" smtClean="0">
                <a:solidFill>
                  <a:schemeClr val="tx2"/>
                </a:solidFill>
              </a:rPr>
              <a:pPr/>
              <a:t>21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Time is a Resource</a:t>
            </a:r>
            <a:endParaRPr lang="en-US" sz="40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Requirement </a:t>
            </a:r>
            <a:r>
              <a:rPr lang="en-US" sz="2600" dirty="0" smtClean="0"/>
              <a:t>= </a:t>
            </a:r>
            <a:r>
              <a:rPr lang="en-US" sz="2600" u="sng" dirty="0"/>
              <a:t>Minimum</a:t>
            </a:r>
            <a:r>
              <a:rPr lang="en-US" sz="2600" dirty="0"/>
              <a:t> </a:t>
            </a:r>
            <a:r>
              <a:rPr lang="en-US" sz="2600" dirty="0" smtClean="0"/>
              <a:t>cycle time </a:t>
            </a:r>
            <a:r>
              <a:rPr lang="en-US" sz="2600" dirty="0"/>
              <a:t>to complete one </a:t>
            </a:r>
            <a:r>
              <a:rPr lang="en-US" sz="2600" dirty="0" smtClean="0"/>
              <a:t>thing TIMES </a:t>
            </a:r>
            <a:r>
              <a:rPr lang="en-US" sz="2600" dirty="0"/>
              <a:t>the number of things in process</a:t>
            </a:r>
            <a:endParaRPr lang="en-US" sz="2600" u="sng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10 </a:t>
            </a:r>
            <a:r>
              <a:rPr lang="en-US" sz="2000" i="1" dirty="0"/>
              <a:t>actual work days * 10 exams in process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dirty="0"/>
              <a:t>= 100 total days to complete.</a:t>
            </a:r>
            <a:r>
              <a:rPr lang="en-US" sz="2600" i="1" dirty="0"/>
              <a:t> </a:t>
            </a:r>
            <a:endParaRPr lang="en-US" sz="2600" i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i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US" sz="2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Efficiency </a:t>
            </a:r>
            <a:r>
              <a:rPr lang="en-US" sz="2600" dirty="0" smtClean="0"/>
              <a:t>= Resources Allocated / Resource Requirement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i="1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75 days available / 100 days to complete = .75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i="1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600" b="1" i="1" u="sng" dirty="0"/>
              <a:t>Actual Cycle time </a:t>
            </a:r>
            <a:r>
              <a:rPr lang="en-US" sz="2600" dirty="0"/>
              <a:t>= </a:t>
            </a:r>
            <a:r>
              <a:rPr lang="en-US" sz="2600" dirty="0" smtClean="0"/>
              <a:t>Resource Requirement / PE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100/75 = 133 days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600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FBEBDA-048B-4C9F-A6B3-DF31D6D124D9}" type="slidenum">
              <a:rPr lang="en-US" altLang="en-US" sz="1400" smtClean="0">
                <a:solidFill>
                  <a:schemeClr val="tx2"/>
                </a:solidFill>
              </a:rPr>
              <a:pPr/>
              <a:t>22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 and Work in Process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79588" y="2286000"/>
            <a:ext cx="7404360" cy="3652141"/>
            <a:chOff x="779588" y="2924196"/>
            <a:chExt cx="7404360" cy="3652141"/>
          </a:xfrm>
        </p:grpSpPr>
        <p:grpSp>
          <p:nvGrpSpPr>
            <p:cNvPr id="25" name="Group 24"/>
            <p:cNvGrpSpPr/>
            <p:nvPr/>
          </p:nvGrpSpPr>
          <p:grpSpPr>
            <a:xfrm>
              <a:off x="779588" y="2924196"/>
              <a:ext cx="7404360" cy="3652141"/>
              <a:chOff x="246188" y="2996369"/>
              <a:chExt cx="7404360" cy="3652141"/>
            </a:xfrm>
          </p:grpSpPr>
          <p:cxnSp>
            <p:nvCxnSpPr>
              <p:cNvPr id="3" name="Straight Connector 2"/>
              <p:cNvCxnSpPr>
                <a:stCxn id="20" idx="2"/>
              </p:cNvCxnSpPr>
              <p:nvPr/>
            </p:nvCxnSpPr>
            <p:spPr bwMode="auto">
              <a:xfrm flipH="1">
                <a:off x="914400" y="3396479"/>
                <a:ext cx="12077" cy="277572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 bwMode="auto">
              <a:xfrm>
                <a:off x="914400" y="6172200"/>
                <a:ext cx="66294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 bwMode="auto">
              <a:xfrm flipV="1">
                <a:off x="1108524" y="3654154"/>
                <a:ext cx="5732228" cy="2117936"/>
              </a:xfrm>
              <a:custGeom>
                <a:avLst/>
                <a:gdLst>
                  <a:gd name="connsiteX0" fmla="*/ 0 w 4381168"/>
                  <a:gd name="connsiteY0" fmla="*/ 1948070 h 2032935"/>
                  <a:gd name="connsiteX1" fmla="*/ 2472855 w 4381168"/>
                  <a:gd name="connsiteY1" fmla="*/ 1804946 h 2032935"/>
                  <a:gd name="connsiteX2" fmla="*/ 4381168 w 4381168"/>
                  <a:gd name="connsiteY2" fmla="*/ 0 h 2032935"/>
                  <a:gd name="connsiteX3" fmla="*/ 4381168 w 4381168"/>
                  <a:gd name="connsiteY3" fmla="*/ 0 h 203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168" h="2032935">
                    <a:moveTo>
                      <a:pt x="0" y="1948070"/>
                    </a:moveTo>
                    <a:cubicBezTo>
                      <a:pt x="871330" y="2038847"/>
                      <a:pt x="1742660" y="2129624"/>
                      <a:pt x="2472855" y="1804946"/>
                    </a:cubicBezTo>
                    <a:cubicBezTo>
                      <a:pt x="3203050" y="1480268"/>
                      <a:pt x="4381168" y="0"/>
                      <a:pt x="4381168" y="0"/>
                    </a:cubicBezTo>
                    <a:lnTo>
                      <a:pt x="4381168" y="0"/>
                    </a:ln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86902" y="6248400"/>
                <a:ext cx="6763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1    2    3    4     5    6    7    8    9   10   11   12   13   14   15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2622" y="2996369"/>
                <a:ext cx="5277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950513"/>
                    </a:solidFill>
                  </a:rPr>
                  <a:t>PE</a:t>
                </a:r>
                <a:endParaRPr lang="en-US" dirty="0">
                  <a:solidFill>
                    <a:srgbClr val="950513"/>
                  </a:solidFill>
                </a:endParaRPr>
              </a:p>
            </p:txBody>
          </p:sp>
          <p:pic>
            <p:nvPicPr>
              <p:cNvPr id="481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5600" y="5589450"/>
                <a:ext cx="582693" cy="455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46188" y="3396479"/>
                <a:ext cx="7053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950513"/>
                    </a:solidFill>
                  </a:rPr>
                  <a:t>1.00</a:t>
                </a:r>
                <a:endParaRPr lang="en-US" dirty="0">
                  <a:solidFill>
                    <a:srgbClr val="950513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57858" y="4008758"/>
                <a:ext cx="540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950513"/>
                    </a:solidFill>
                  </a:rPr>
                  <a:t>.75</a:t>
                </a:r>
                <a:endParaRPr lang="en-US" dirty="0">
                  <a:solidFill>
                    <a:srgbClr val="950513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46368" y="4627487"/>
                <a:ext cx="540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950513"/>
                    </a:solidFill>
                  </a:rPr>
                  <a:t>.50</a:t>
                </a:r>
                <a:endParaRPr lang="en-US" dirty="0">
                  <a:solidFill>
                    <a:srgbClr val="950513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7403" y="5181810"/>
                <a:ext cx="540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950513"/>
                    </a:solidFill>
                  </a:rPr>
                  <a:t>.25</a:t>
                </a:r>
                <a:endParaRPr lang="en-US" dirty="0">
                  <a:solidFill>
                    <a:srgbClr val="950513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6368" y="5772090"/>
                <a:ext cx="5405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950513"/>
                    </a:solidFill>
                  </a:rPr>
                  <a:t>.05</a:t>
                </a:r>
                <a:endParaRPr lang="en-US" dirty="0">
                  <a:solidFill>
                    <a:srgbClr val="950513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943600" y="5699917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Exams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Given finite resources: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time and Process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2600" u="sng" dirty="0"/>
              <a:t>Reducing </a:t>
            </a:r>
            <a:r>
              <a:rPr lang="en-US" sz="2600" u="sng" dirty="0" smtClean="0"/>
              <a:t>Total Cycle Time </a:t>
            </a:r>
            <a:r>
              <a:rPr lang="en-US" sz="2600" u="sng" dirty="0"/>
              <a:t>involves</a:t>
            </a:r>
            <a:r>
              <a:rPr lang="en-US" sz="2600" dirty="0"/>
              <a:t>: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Reducing the number of things in process (fewer exams, putting exams in queue)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Increasing process capacity (more staff/resources)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Increase process efficiency 	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u="sng" dirty="0" smtClean="0"/>
              <a:t>Increasing Process Efficiency involves: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 smtClean="0"/>
              <a:t>Standardization </a:t>
            </a:r>
            <a:r>
              <a:rPr lang="en-US" sz="2200" dirty="0"/>
              <a:t>of materials and procedures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/>
              <a:t>Leveraging technology and automation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/>
              <a:t>Eliminating </a:t>
            </a:r>
            <a:r>
              <a:rPr lang="en-US" sz="2200" u="sng" dirty="0"/>
              <a:t>steps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/>
              <a:t>Eliminating </a:t>
            </a:r>
            <a:r>
              <a:rPr lang="en-US" sz="2200" u="sng" dirty="0"/>
              <a:t>rework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/>
              <a:t>Eliminating </a:t>
            </a:r>
            <a:r>
              <a:rPr lang="en-US" sz="2200" u="sng" dirty="0"/>
              <a:t>false starts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200" dirty="0"/>
              <a:t>Eliminating </a:t>
            </a:r>
            <a:r>
              <a:rPr lang="en-US" sz="2200" u="sng" dirty="0" smtClean="0"/>
              <a:t>wait-states*</a:t>
            </a:r>
            <a:endParaRPr lang="en-US" sz="2200" u="sng" dirty="0"/>
          </a:p>
          <a:p>
            <a:pPr lvl="1">
              <a:lnSpc>
                <a:spcPct val="80000"/>
              </a:lnSpc>
              <a:defRPr/>
            </a:pPr>
            <a:r>
              <a:rPr lang="en-US" sz="2200" dirty="0"/>
              <a:t>Maybe even working harder or faster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795FC-7B6C-4759-8B80-1D1039462277}" type="slidenum">
              <a:rPr lang="en-US" smtClean="0"/>
              <a:pPr>
                <a:defRPr/>
              </a:pPr>
              <a:t>23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82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AB12C0-887D-4574-BBBC-771A8A7B175F}" type="slidenum">
              <a:rPr lang="en-US" altLang="en-US" sz="1400" smtClean="0">
                <a:solidFill>
                  <a:schemeClr val="tx2"/>
                </a:solidFill>
              </a:rPr>
              <a:pPr/>
              <a:t>24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 Cycle </a:t>
            </a:r>
            <a:r>
              <a:rPr lang="en-US" dirty="0"/>
              <a:t>Time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Mean and Standard Deviation </a:t>
            </a:r>
            <a:r>
              <a:rPr lang="en-US" sz="2400" dirty="0"/>
              <a:t>for </a:t>
            </a:r>
            <a:r>
              <a:rPr lang="en-US" sz="2400" dirty="0" smtClean="0"/>
              <a:t>each exam </a:t>
            </a:r>
            <a:r>
              <a:rPr lang="en-US" sz="2400" dirty="0"/>
              <a:t>phase days in </a:t>
            </a:r>
            <a:r>
              <a:rPr lang="en-US" sz="2400" dirty="0" smtClean="0"/>
              <a:t>process and overall</a:t>
            </a:r>
            <a:endParaRPr lang="en-US" sz="2400" dirty="0"/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Prep/Development time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Recruitment time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Exam administration </a:t>
            </a:r>
            <a:r>
              <a:rPr lang="en-US" sz="2000" dirty="0" smtClean="0"/>
              <a:t>time</a:t>
            </a:r>
          </a:p>
          <a:p>
            <a:pPr lvl="2">
              <a:lnSpc>
                <a:spcPct val="90000"/>
              </a:lnSpc>
              <a:defRPr/>
            </a:pPr>
            <a:endParaRPr lang="en-US" sz="2000" dirty="0"/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Percentage of exams exceeding </a:t>
            </a:r>
            <a:r>
              <a:rPr lang="en-US" sz="2400" dirty="0" smtClean="0"/>
              <a:t>“control limits” </a:t>
            </a:r>
            <a:r>
              <a:rPr lang="en-US" sz="2400" dirty="0"/>
              <a:t>for each </a:t>
            </a:r>
            <a:r>
              <a:rPr lang="en-US" sz="2400" dirty="0" smtClean="0"/>
              <a:t>phase</a:t>
            </a:r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502335C-50CD-4517-97A3-8C854634F1FD}" type="slidenum">
              <a:rPr lang="en-US" altLang="en-US" sz="1400" smtClean="0">
                <a:solidFill>
                  <a:schemeClr val="tx2"/>
                </a:solidFill>
              </a:rPr>
              <a:pPr/>
              <a:t>25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228600"/>
            <a:ext cx="7010400" cy="1035050"/>
          </a:xfrm>
        </p:spPr>
        <p:txBody>
          <a:bodyPr/>
          <a:lstStyle/>
          <a:p>
            <a:pPr>
              <a:defRPr/>
            </a:pPr>
            <a:r>
              <a:rPr lang="en-US" sz="1700" dirty="0"/>
              <a:t>Regular Exams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dirty="0" smtClean="0"/>
              <a:t>Cycle </a:t>
            </a:r>
            <a:r>
              <a:rPr lang="en-US" dirty="0"/>
              <a:t>Time </a:t>
            </a:r>
            <a:r>
              <a:rPr lang="en-US" dirty="0" smtClean="0"/>
              <a:t>Graph </a:t>
            </a:r>
            <a:r>
              <a:rPr lang="en-US" sz="1800" dirty="0" smtClean="0"/>
              <a:t>(2012-13 actual)</a:t>
            </a:r>
            <a:endParaRPr lang="en-US" sz="18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838200" y="1447800"/>
          <a:ext cx="76200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17758" y="5932709"/>
            <a:ext cx="21574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 PE = 2.08!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6600" y="5938838"/>
            <a:ext cx="2127250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9505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 PE = .83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952090"/>
            <a:ext cx="2492375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 M=22, SD=20!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Structural</a:t>
            </a:r>
            <a:r>
              <a:rPr lang="en-US" dirty="0" smtClean="0"/>
              <a:t>: Exam Types</a:t>
            </a:r>
          </a:p>
          <a:p>
            <a:pPr lvl="1"/>
            <a:r>
              <a:rPr lang="en-US" dirty="0" smtClean="0"/>
              <a:t>Open, Promotional, Continuous</a:t>
            </a:r>
          </a:p>
          <a:p>
            <a:pPr lvl="1"/>
            <a:r>
              <a:rPr lang="en-US" dirty="0" smtClean="0"/>
              <a:t>Entry, Professional, Management, Executive</a:t>
            </a:r>
          </a:p>
          <a:p>
            <a:pPr lvl="1"/>
            <a:r>
              <a:rPr lang="en-US" dirty="0" smtClean="0"/>
              <a:t>Complexity (number of exam parts)</a:t>
            </a:r>
          </a:p>
          <a:p>
            <a:r>
              <a:rPr lang="en-US" u="sng" dirty="0" smtClean="0"/>
              <a:t>Situational</a:t>
            </a:r>
            <a:r>
              <a:rPr lang="en-US" dirty="0" smtClean="0"/>
              <a:t>: Priority</a:t>
            </a:r>
          </a:p>
          <a:p>
            <a:pPr lvl="1"/>
            <a:r>
              <a:rPr lang="en-US" dirty="0" smtClean="0"/>
              <a:t>Urgent, Expedited, Regular, Special</a:t>
            </a:r>
          </a:p>
          <a:p>
            <a:r>
              <a:rPr lang="en-US" u="sng" dirty="0" smtClean="0"/>
              <a:t>Logistical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SME time, Raters, Facilities, etc.</a:t>
            </a:r>
          </a:p>
          <a:p>
            <a:r>
              <a:rPr lang="en-US" u="sng" dirty="0" smtClean="0"/>
              <a:t>Performance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795FC-7B6C-4759-8B80-1D1039462277}" type="slidenum">
              <a:rPr lang="en-US" smtClean="0"/>
              <a:pPr>
                <a:defRPr/>
              </a:pPr>
              <a:t>26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76509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Time/Process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Value-added</a:t>
            </a:r>
            <a:r>
              <a:rPr lang="en-US" dirty="0" smtClean="0"/>
              <a:t>: Time that is spend directly contributing to the quality of the product</a:t>
            </a:r>
          </a:p>
          <a:p>
            <a:r>
              <a:rPr lang="en-US" u="sng" dirty="0" smtClean="0"/>
              <a:t>Business Value-added</a:t>
            </a:r>
            <a:r>
              <a:rPr lang="en-US" dirty="0" smtClean="0"/>
              <a:t>: Time that is required by law or regulation (recruitment, notices, reviews, protests, approvals, documentation, etc.)</a:t>
            </a:r>
          </a:p>
          <a:p>
            <a:r>
              <a:rPr lang="en-US" u="sng" dirty="0" smtClean="0"/>
              <a:t>Non-Value-added</a:t>
            </a:r>
            <a:r>
              <a:rPr lang="en-US" dirty="0" smtClean="0"/>
              <a:t>: Everything else!</a:t>
            </a:r>
          </a:p>
          <a:p>
            <a:endParaRPr lang="en-US" dirty="0"/>
          </a:p>
          <a:p>
            <a:pPr lvl="2"/>
            <a:r>
              <a:rPr lang="en-US" dirty="0" smtClean="0"/>
              <a:t>What can be eliminated? Consolidated? Run concurrently? Automated?</a:t>
            </a:r>
          </a:p>
          <a:p>
            <a:pPr lvl="2"/>
            <a:r>
              <a:rPr lang="en-US" dirty="0" smtClean="0"/>
              <a:t>Where can you squeeze out the dead air?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795FC-7B6C-4759-8B80-1D1039462277}" type="slidenum">
              <a:rPr lang="en-US" smtClean="0"/>
              <a:pPr>
                <a:defRPr/>
              </a:pPr>
              <a:t>27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95064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BB7C26-4ABD-4392-B9B6-D64FB6E062E9}" type="slidenum">
              <a:rPr lang="en-US" altLang="en-US" sz="1400" smtClean="0">
                <a:solidFill>
                  <a:schemeClr val="tx2"/>
                </a:solidFill>
              </a:rPr>
              <a:pPr/>
              <a:t>28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Cycle </a:t>
            </a:r>
            <a:r>
              <a:rPr lang="en-US" dirty="0"/>
              <a:t>Time Management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100" dirty="0"/>
              <a:t>Set baseline for “</a:t>
            </a:r>
            <a:r>
              <a:rPr lang="en-US" sz="2100" dirty="0" smtClean="0"/>
              <a:t>intervals </a:t>
            </a:r>
            <a:r>
              <a:rPr lang="en-US" sz="2100" dirty="0"/>
              <a:t>that matter”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Mean and Standard Deviation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Start-to-Open</a:t>
            </a:r>
            <a:r>
              <a:rPr lang="en-US" sz="2000" dirty="0"/>
              <a:t>, </a:t>
            </a:r>
            <a:r>
              <a:rPr lang="en-US" sz="2000" dirty="0" smtClean="0"/>
              <a:t>Open-to-Close</a:t>
            </a:r>
            <a:r>
              <a:rPr lang="en-US" sz="2000" dirty="0"/>
              <a:t>, </a:t>
            </a:r>
            <a:r>
              <a:rPr lang="en-US" sz="2000" dirty="0" smtClean="0"/>
              <a:t>Close-to-List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r>
              <a:rPr lang="en-US" sz="2100" dirty="0"/>
              <a:t>Set control limit (</a:t>
            </a:r>
            <a:r>
              <a:rPr lang="en-US" sz="2100" dirty="0" smtClean="0"/>
              <a:t>CL) for example:</a:t>
            </a:r>
            <a:endParaRPr lang="en-US" sz="21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Fixed target (theoretic “ideal”)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One </a:t>
            </a:r>
            <a:r>
              <a:rPr lang="en-US" sz="2000" dirty="0"/>
              <a:t>SD &gt;mean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Top 15% outliers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r>
              <a:rPr lang="en-US" sz="2100" dirty="0"/>
              <a:t>Identify cases that exceed the CL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Elevate attention/intervention for these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Determine root-cause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Get </a:t>
            </a:r>
            <a:r>
              <a:rPr lang="en-US" sz="2000" dirty="0" smtClean="0"/>
              <a:t>outliers </a:t>
            </a:r>
            <a:r>
              <a:rPr lang="en-US" sz="2000" dirty="0"/>
              <a:t>back on </a:t>
            </a:r>
            <a:r>
              <a:rPr lang="en-US" sz="2000" dirty="0" smtClean="0"/>
              <a:t>track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/>
          </a:p>
          <a:p>
            <a:pPr>
              <a:lnSpc>
                <a:spcPct val="80000"/>
              </a:lnSpc>
              <a:defRPr/>
            </a:pPr>
            <a:r>
              <a:rPr lang="en-US" sz="2100" dirty="0"/>
              <a:t>Systemically address high-leverage root causes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169FF3-2C45-4A0F-B8C5-15021A08CF60}" type="slidenum">
              <a:rPr lang="en-US" altLang="en-US" sz="1400" smtClean="0">
                <a:solidFill>
                  <a:schemeClr val="tx2"/>
                </a:solidFill>
              </a:rPr>
              <a:pPr/>
              <a:t>29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Variability Reduction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Cycle </a:t>
            </a:r>
            <a:r>
              <a:rPr lang="en-US" dirty="0"/>
              <a:t>Time </a:t>
            </a:r>
            <a:r>
              <a:rPr lang="en-US" dirty="0" smtClean="0"/>
              <a:t>Reduction </a:t>
            </a:r>
            <a:endParaRPr lang="en-US" dirty="0"/>
          </a:p>
        </p:txBody>
      </p:sp>
      <p:graphicFrame>
        <p:nvGraphicFramePr>
          <p:cNvPr id="31748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828800" y="1524000"/>
          <a:ext cx="6248400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VISIO" r:id="rId4" imgW="6499695" imgH="5122770" progId="Visio.Drawing.5">
                  <p:embed/>
                </p:oleObj>
              </mc:Choice>
              <mc:Fallback>
                <p:oleObj name="VISIO" r:id="rId4" imgW="6499695" imgH="5122770" progId="Visio.Drawing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6248400" cy="492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95600" y="1400145"/>
            <a:ext cx="421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Statistical Process Control (SPC)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55C17A-794C-4085-9B5F-E37C2316AF7B}" type="slidenum">
              <a:rPr lang="en-US" altLang="en-US" sz="1400" smtClean="0">
                <a:solidFill>
                  <a:schemeClr val="tx2"/>
                </a:solidFill>
              </a:rPr>
              <a:pPr/>
              <a:t>3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010400" cy="1035050"/>
          </a:xfrm>
        </p:spPr>
        <p:txBody>
          <a:bodyPr/>
          <a:lstStyle/>
          <a:p>
            <a:pPr>
              <a:defRPr/>
            </a:pPr>
            <a:r>
              <a:rPr lang="en-US" sz="1900" dirty="0"/>
              <a:t>Exam Cycle Time:</a:t>
            </a:r>
            <a:br>
              <a:rPr lang="en-US" sz="1900" dirty="0"/>
            </a:br>
            <a:r>
              <a:rPr lang="en-US" dirty="0"/>
              <a:t>Why does it matter?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The longer a vacancy exists the longer some of the work of the </a:t>
            </a:r>
            <a:r>
              <a:rPr lang="en-US" sz="2400" dirty="0" smtClean="0"/>
              <a:t>organization is </a:t>
            </a:r>
            <a:r>
              <a:rPr lang="en-US" sz="2400" dirty="0"/>
              <a:t>not getting done or is being done by people taking on larger workloads.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Attrition of the strongest candidates because of </a:t>
            </a:r>
            <a:r>
              <a:rPr lang="en-US" sz="2400" dirty="0" smtClean="0"/>
              <a:t>loss </a:t>
            </a:r>
            <a:r>
              <a:rPr lang="en-US" sz="2400" dirty="0"/>
              <a:t>of interest, pursuit of other employment options, negative image of </a:t>
            </a:r>
            <a:r>
              <a:rPr lang="en-US" sz="2400" dirty="0" smtClean="0"/>
              <a:t>agency.</a:t>
            </a:r>
            <a:endParaRPr lang="en-US" sz="2400" dirty="0"/>
          </a:p>
          <a:p>
            <a:pPr>
              <a:spcBef>
                <a:spcPct val="50000"/>
              </a:spcBef>
              <a:defRPr/>
            </a:pPr>
            <a:r>
              <a:rPr lang="en-US" sz="2400" dirty="0"/>
              <a:t>Analyst exam overload – the exam requests keep coming so the longer it takes, more exams need to be juggled simultaneously (death spiral)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13FF2A-3273-472F-B26B-58D2512F9B4E}" type="slidenum">
              <a:rPr lang="en-US" altLang="en-US" sz="1400" smtClean="0">
                <a:solidFill>
                  <a:schemeClr val="tx2"/>
                </a:solidFill>
              </a:rPr>
              <a:pPr/>
              <a:t>30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700" dirty="0"/>
              <a:t>Cycle-Time Management Practices</a:t>
            </a:r>
            <a:br>
              <a:rPr lang="en-US" sz="1700" dirty="0"/>
            </a:br>
            <a:r>
              <a:rPr lang="en-US" sz="3800" dirty="0"/>
              <a:t>Outlier Review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/>
              <a:t>Track </a:t>
            </a:r>
            <a:r>
              <a:rPr lang="en-US" sz="2600" dirty="0" smtClean="0"/>
              <a:t>projects </a:t>
            </a:r>
            <a:r>
              <a:rPr lang="en-US" sz="2600" dirty="0"/>
              <a:t>weekly – monitor time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Interval times displayed in status reports in Exam </a:t>
            </a:r>
            <a:r>
              <a:rPr lang="en-US" sz="2400" dirty="0" smtClean="0"/>
              <a:t>Tracking</a:t>
            </a:r>
          </a:p>
          <a:p>
            <a:pPr lvl="1">
              <a:lnSpc>
                <a:spcPct val="90000"/>
              </a:lnSpc>
              <a:defRPr/>
            </a:pPr>
            <a:endParaRPr lang="en-US" sz="2400" dirty="0"/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Escalate when </a:t>
            </a:r>
            <a:r>
              <a:rPr lang="en-US" sz="2600" dirty="0"/>
              <a:t>exam exceeds an interval CL </a:t>
            </a:r>
            <a:r>
              <a:rPr lang="en-US" sz="2600" dirty="0" smtClean="0"/>
              <a:t>(Start-Open</a:t>
            </a:r>
            <a:r>
              <a:rPr lang="en-US" sz="2600" dirty="0"/>
              <a:t>, Open-Close, Close-List</a:t>
            </a:r>
            <a:r>
              <a:rPr lang="en-US" sz="2600" dirty="0" smtClean="0"/>
              <a:t>)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Is there a problem?  If so, how can it be addressed</a:t>
            </a:r>
            <a:r>
              <a:rPr lang="en-US" sz="2600" dirty="0" smtClean="0"/>
              <a:t>?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Follow </a:t>
            </a:r>
            <a:r>
              <a:rPr lang="en-US" sz="2600" dirty="0" smtClean="0"/>
              <a:t>through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Elevate </a:t>
            </a:r>
            <a:r>
              <a:rPr lang="en-US" sz="2600" dirty="0" smtClean="0"/>
              <a:t>if </a:t>
            </a:r>
            <a:r>
              <a:rPr lang="en-US" sz="2600" dirty="0"/>
              <a:t>challenging or </a:t>
            </a:r>
            <a:r>
              <a:rPr lang="en-US" sz="2600" dirty="0" smtClean="0"/>
              <a:t>persistent (Director to Director)</a:t>
            </a:r>
            <a:endParaRPr lang="en-US" sz="2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FAEE8C-7A9F-432C-B54A-1F4BA95F3624}" type="slidenum">
              <a:rPr lang="en-US" altLang="en-US" sz="1400" smtClean="0">
                <a:solidFill>
                  <a:schemeClr val="tx2"/>
                </a:solidFill>
              </a:rPr>
              <a:pPr/>
              <a:t>31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Systemic Root Causes </a:t>
            </a:r>
            <a:r>
              <a:rPr lang="en-US" dirty="0" smtClean="0"/>
              <a:t>Need </a:t>
            </a:r>
            <a:br>
              <a:rPr lang="en-US" dirty="0" smtClean="0"/>
            </a:br>
            <a:r>
              <a:rPr lang="en-US" dirty="0" smtClean="0"/>
              <a:t>Systemic Solutions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Transcend </a:t>
            </a:r>
            <a:r>
              <a:rPr lang="en-US" sz="2600" dirty="0"/>
              <a:t>Space and Time: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Virtual SME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/>
              <a:t>On-line/electronic, auto-scoring </a:t>
            </a:r>
            <a:r>
              <a:rPr lang="en-US" sz="2000" dirty="0"/>
              <a:t>T&amp;Es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/>
              <a:t>Video-based interviews and assessments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 smtClean="0"/>
              <a:t>Un-proctored Internet Testing (UIT)</a:t>
            </a: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Establish </a:t>
            </a:r>
            <a:r>
              <a:rPr lang="en-US" sz="2600" dirty="0"/>
              <a:t>partnering relationships at executive </a:t>
            </a:r>
            <a:r>
              <a:rPr lang="en-US" sz="2600" dirty="0" smtClean="0"/>
              <a:t>levels for rater-sharing (supply-chain management!)</a:t>
            </a:r>
          </a:p>
          <a:p>
            <a:pPr>
              <a:lnSpc>
                <a:spcPct val="90000"/>
              </a:lnSpc>
              <a:defRPr/>
            </a:pPr>
            <a:endParaRPr lang="en-US" sz="2600" dirty="0"/>
          </a:p>
          <a:p>
            <a:pPr>
              <a:lnSpc>
                <a:spcPct val="90000"/>
              </a:lnSpc>
              <a:defRPr/>
            </a:pPr>
            <a:r>
              <a:rPr lang="en-US" sz="2600" dirty="0"/>
              <a:t>Examination planning </a:t>
            </a:r>
            <a:r>
              <a:rPr lang="en-US" sz="2600" dirty="0" smtClean="0"/>
              <a:t>template –set reasonable expectations</a:t>
            </a:r>
            <a:endParaRPr lang="en-US" sz="2600" dirty="0"/>
          </a:p>
          <a:p>
            <a:pPr>
              <a:lnSpc>
                <a:spcPct val="90000"/>
              </a:lnSpc>
              <a:defRPr/>
            </a:pPr>
            <a:endParaRPr lang="en-US" sz="2600" dirty="0" smtClean="0"/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Testing </a:t>
            </a:r>
            <a:r>
              <a:rPr lang="en-US" sz="2600" dirty="0"/>
              <a:t>room, interview room, proctor supply and availability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67DBFF-9847-49E4-903A-3D151303219D}" type="slidenum">
              <a:rPr lang="en-US" altLang="en-US" sz="1400" smtClean="0">
                <a:solidFill>
                  <a:schemeClr val="tx2"/>
                </a:solidFill>
              </a:rPr>
              <a:pPr/>
              <a:t>32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700"/>
              <a:t>Cycle-Time Management Practices</a:t>
            </a:r>
            <a:br>
              <a:rPr lang="en-US" sz="1700"/>
            </a:br>
            <a:r>
              <a:rPr lang="en-US"/>
              <a:t>Consulting Skills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z="2400" dirty="0"/>
              <a:t>Identifying the “customer(s)”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Scoping </a:t>
            </a:r>
            <a:r>
              <a:rPr lang="en-US" sz="2400" dirty="0" smtClean="0"/>
              <a:t>and prioritize the </a:t>
            </a:r>
            <a:r>
              <a:rPr lang="en-US" sz="2400" dirty="0"/>
              <a:t>project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Setting </a:t>
            </a:r>
            <a:r>
              <a:rPr lang="en-US" sz="2400" dirty="0"/>
              <a:t>overall target dates for exam milestones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Clarifying roles, responsibilities, and resources (SMEs and raters)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Asking permission to press for action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Communicating status throughout project – keeping the project visible and urgent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Pressing for action (tough love)</a:t>
            </a:r>
          </a:p>
        </p:txBody>
      </p:sp>
    </p:spTree>
    <p:extLst>
      <p:ext uri="{BB962C8B-B14F-4D97-AF65-F5344CB8AC3E}">
        <p14:creationId xmlns:p14="http://schemas.microsoft.com/office/powerpoint/2010/main" val="375378741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02EFA5-AB71-4D59-B75A-A7A184B10D9A}" type="slidenum">
              <a:rPr lang="en-US" altLang="en-US" sz="1400" smtClean="0">
                <a:solidFill>
                  <a:schemeClr val="tx2"/>
                </a:solidFill>
              </a:rPr>
              <a:pPr/>
              <a:t>33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900" dirty="0"/>
              <a:t>Consulting Skills</a:t>
            </a:r>
            <a:br>
              <a:rPr lang="en-US" sz="1900" dirty="0"/>
            </a:br>
            <a:r>
              <a:rPr lang="en-US" dirty="0"/>
              <a:t>Exam </a:t>
            </a:r>
            <a:r>
              <a:rPr lang="en-US" dirty="0" smtClean="0"/>
              <a:t>Start-up (triage)</a:t>
            </a:r>
            <a:endParaRPr lang="en-US" dirty="0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lvl="1">
              <a:defRPr/>
            </a:pPr>
            <a:r>
              <a:rPr lang="en-US" dirty="0"/>
              <a:t>Priority </a:t>
            </a:r>
            <a:r>
              <a:rPr lang="en-US" dirty="0" smtClean="0"/>
              <a:t>Options (from start-up)</a:t>
            </a:r>
            <a:endParaRPr lang="en-US" dirty="0"/>
          </a:p>
          <a:p>
            <a:pPr lvl="3">
              <a:defRPr/>
            </a:pPr>
            <a:r>
              <a:rPr lang="en-US" dirty="0"/>
              <a:t>Urgent:  25 days, </a:t>
            </a:r>
          </a:p>
          <a:p>
            <a:pPr lvl="3">
              <a:defRPr/>
            </a:pPr>
            <a:r>
              <a:rPr lang="en-US" dirty="0"/>
              <a:t>Expedited:  40 days</a:t>
            </a:r>
          </a:p>
          <a:p>
            <a:pPr lvl="3">
              <a:defRPr/>
            </a:pPr>
            <a:r>
              <a:rPr lang="en-US" dirty="0"/>
              <a:t>Regular: 60 days</a:t>
            </a:r>
          </a:p>
          <a:p>
            <a:pPr lvl="3">
              <a:defRPr/>
            </a:pPr>
            <a:r>
              <a:rPr lang="en-US" dirty="0" smtClean="0"/>
              <a:t>Unclassified  </a:t>
            </a:r>
            <a:endParaRPr lang="en-US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Priority </a:t>
            </a:r>
            <a:r>
              <a:rPr lang="en-US" dirty="0"/>
              <a:t>Implications </a:t>
            </a:r>
          </a:p>
          <a:p>
            <a:pPr lvl="3">
              <a:defRPr/>
            </a:pPr>
            <a:r>
              <a:rPr lang="en-US" dirty="0" smtClean="0"/>
              <a:t>Faster exams require more concentrated effort</a:t>
            </a:r>
          </a:p>
          <a:p>
            <a:pPr lvl="3">
              <a:defRPr/>
            </a:pPr>
            <a:r>
              <a:rPr lang="en-US" dirty="0" smtClean="0"/>
              <a:t>Faster </a:t>
            </a:r>
            <a:r>
              <a:rPr lang="en-US" dirty="0"/>
              <a:t>exams require fewer parts</a:t>
            </a:r>
          </a:p>
          <a:p>
            <a:pPr lvl="3">
              <a:defRPr/>
            </a:pPr>
            <a:r>
              <a:rPr lang="en-US" dirty="0"/>
              <a:t>Faster exams require fewer assembled parts</a:t>
            </a:r>
          </a:p>
          <a:p>
            <a:pPr lvl="3">
              <a:defRPr/>
            </a:pPr>
            <a:r>
              <a:rPr lang="en-US" dirty="0"/>
              <a:t>Faster exams require no wait time</a:t>
            </a:r>
          </a:p>
          <a:p>
            <a:pPr lvl="3">
              <a:defRPr/>
            </a:pPr>
            <a:r>
              <a:rPr lang="en-US" dirty="0"/>
              <a:t>Impact of a poor hire versus impact of unfilled positions?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C03EC-2D21-4EDE-A25A-6B4B7E31BEC7}" type="slidenum">
              <a:rPr lang="en-US" altLang="en-US" sz="1400" smtClean="0">
                <a:solidFill>
                  <a:schemeClr val="tx2"/>
                </a:solidFill>
              </a:rPr>
              <a:pPr/>
              <a:t>34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900" dirty="0"/>
              <a:t>Consulting Skills</a:t>
            </a:r>
            <a:br>
              <a:rPr lang="en-US" sz="1900" dirty="0"/>
            </a:br>
            <a:r>
              <a:rPr lang="en-US" dirty="0"/>
              <a:t>Key Levers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10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900" dirty="0"/>
              <a:t>Contact requesting manager within one working day of receipt of request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Take lead in creating urgency</a:t>
            </a:r>
            <a:endParaRPr 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900" dirty="0" smtClean="0"/>
              <a:t>Put “in process” only </a:t>
            </a:r>
            <a:r>
              <a:rPr lang="en-US" sz="1900" dirty="0"/>
              <a:t>after the exam is prioritized and </a:t>
            </a:r>
            <a:r>
              <a:rPr lang="en-US" sz="1900" dirty="0" smtClean="0"/>
              <a:t>timeline set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9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900" dirty="0" smtClean="0"/>
              <a:t>Open </a:t>
            </a:r>
            <a:r>
              <a:rPr lang="en-US" sz="1900" dirty="0"/>
              <a:t>recruitment only after first exam part is ready.  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/>
              <a:t>“Ready” includes establishing availability of administration and scoring resources for a specific date</a:t>
            </a:r>
            <a:r>
              <a:rPr lang="en-US" sz="1600" dirty="0" smtClean="0"/>
              <a:t>.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Raters are lined up.</a:t>
            </a:r>
            <a:endParaRPr 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900" dirty="0"/>
              <a:t>Use “On-hold” status and “Suspended” </a:t>
            </a:r>
            <a:r>
              <a:rPr lang="en-US" sz="1900" dirty="0" smtClean="0"/>
              <a:t>status (take out of process)</a:t>
            </a:r>
            <a:endParaRPr lang="en-US" sz="1900" dirty="0"/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/>
              <a:t>Initiate status discussion with customer at second instance of delay or unavailability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/>
              <a:t>Cancel exam if in suspended status for more than 1 </a:t>
            </a:r>
            <a:r>
              <a:rPr lang="en-US" sz="1600" dirty="0" smtClean="0"/>
              <a:t>month. Restart </a:t>
            </a:r>
            <a:r>
              <a:rPr lang="en-US" sz="1600" dirty="0"/>
              <a:t>when time and resources </a:t>
            </a:r>
            <a:r>
              <a:rPr lang="en-US" sz="1600" dirty="0" smtClean="0"/>
              <a:t>permit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900" dirty="0" smtClean="0"/>
              <a:t>Reprioritize </a:t>
            </a:r>
            <a:r>
              <a:rPr lang="en-US" sz="1900" dirty="0"/>
              <a:t>if customer requirements change</a:t>
            </a:r>
          </a:p>
          <a:p>
            <a:pPr lvl="2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/>
              <a:t>e.g., move from expedited to regular; regular to complex </a:t>
            </a:r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Climate and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Process improvement and cycle-time management are functions of “employee engagement.”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Involves discretionary effort, creativity, and caring for the product, service, and customer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Involves shared ownership of the data </a:t>
            </a:r>
          </a:p>
          <a:p>
            <a:pPr lvl="2"/>
            <a:r>
              <a:rPr lang="en-US" sz="2000" dirty="0" smtClean="0"/>
              <a:t>Must be shared, transparent, credible, and “safe”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Involves shared ownership of goals, problems, and successes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795FC-7B6C-4759-8B80-1D1039462277}" type="slidenum">
              <a:rPr lang="en-US" smtClean="0"/>
              <a:pPr>
                <a:defRPr/>
              </a:pPr>
              <a:t>35</a:t>
            </a:fld>
            <a:endParaRPr lang="en-US" sz="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3266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824FA6-F7C5-4E22-A04E-7264D406218C}" type="slidenum">
              <a:rPr lang="en-US" altLang="en-US" sz="1400" smtClean="0">
                <a:solidFill>
                  <a:schemeClr val="tx2"/>
                </a:solidFill>
              </a:rPr>
              <a:pPr/>
              <a:t>4</a:t>
            </a:fld>
            <a:endParaRPr lang="en-US" altLang="en-US" sz="1400" smtClean="0">
              <a:solidFill>
                <a:schemeClr val="tx2"/>
              </a:solidFill>
            </a:endParaRP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It’s a Process </a:t>
            </a:r>
            <a:r>
              <a:rPr lang="en-US" sz="1600" dirty="0" smtClean="0"/>
              <a:t>(right </a:t>
            </a:r>
            <a:r>
              <a:rPr lang="en-US" sz="1600" dirty="0"/>
              <a:t>to left)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50863" y="1828800"/>
          <a:ext cx="8281987" cy="402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Visio" r:id="rId4" imgW="7081589" imgH="3438187" progId="Visio.Drawing.11">
                  <p:embed/>
                </p:oleObj>
              </mc:Choice>
              <mc:Fallback>
                <p:oleObj name="Visio" r:id="rId4" imgW="7081589" imgH="343818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1828800"/>
                        <a:ext cx="8281987" cy="402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Maturity Stages (CMM)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5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935" y="5334000"/>
            <a:ext cx="6720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Reducing cycle time requires controlling the process.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0117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514600" y="2656539"/>
            <a:ext cx="741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3115270"/>
            <a:ext cx="741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0999" y="2288934"/>
            <a:ext cx="741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1828800"/>
            <a:ext cx="741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0" y="1447800"/>
            <a:ext cx="7415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4539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250AA8-E021-4673-8EDE-899C9ED0ED2F}" type="slidenum">
              <a:rPr lang="en-US" altLang="en-US" sz="1400" smtClean="0">
                <a:solidFill>
                  <a:schemeClr val="tx2"/>
                </a:solidFill>
              </a:rPr>
              <a:pPr/>
              <a:t>6</a:t>
            </a:fld>
            <a:endParaRPr lang="en-US" altLang="en-US" sz="800" b="0" smtClean="0">
              <a:solidFill>
                <a:schemeClr val="bg1"/>
              </a:solidFill>
            </a:endParaRP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Defining the Process</a:t>
            </a:r>
          </a:p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Cycle-Time and Process Efficiency</a:t>
            </a:r>
          </a:p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Cycle-Time Analysis</a:t>
            </a:r>
          </a:p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Cycle Time Management Strategies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Process: </a:t>
            </a:r>
            <a:br>
              <a:rPr lang="en-US" dirty="0" smtClean="0"/>
            </a:br>
            <a:r>
              <a:rPr lang="en-US" sz="2000" dirty="0" smtClean="0"/>
              <a:t>Makes it “Repeatable”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7</a:t>
            </a:fld>
            <a:endParaRPr lang="en-US" sz="800" b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17279"/>
              </p:ext>
            </p:extLst>
          </p:nvPr>
        </p:nvGraphicFramePr>
        <p:xfrm>
          <a:off x="609600" y="1447800"/>
          <a:ext cx="7991475" cy="4719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Visio" r:id="rId4" imgW="9762388" imgH="5761801" progId="Visio.Drawing.11">
                  <p:embed/>
                </p:oleObj>
              </mc:Choice>
              <mc:Fallback>
                <p:oleObj name="Visio" r:id="rId4" imgW="9762388" imgH="5761801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991475" cy="4719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3712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Process 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8</a:t>
            </a:fld>
            <a:endParaRPr lang="en-US" sz="800" b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76" y="1371600"/>
            <a:ext cx="6610924" cy="504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346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Phase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31CA-8D5D-4EA3-B75F-7999FCAC5298}" type="slidenum">
              <a:rPr lang="en-US" smtClean="0"/>
              <a:pPr>
                <a:defRPr/>
              </a:pPr>
              <a:t>9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642343"/>
              </p:ext>
            </p:extLst>
          </p:nvPr>
        </p:nvGraphicFramePr>
        <p:xfrm>
          <a:off x="1181100" y="1447800"/>
          <a:ext cx="6781800" cy="519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Visio" r:id="rId4" imgW="9648139" imgH="7392619" progId="Visio.Drawing.11">
                  <p:embed/>
                </p:oleObj>
              </mc:Choice>
              <mc:Fallback>
                <p:oleObj name="Visio" r:id="rId4" imgW="9648139" imgH="739261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447800"/>
                        <a:ext cx="6781800" cy="5193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92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 Method">
  <a:themeElements>
    <a:clrScheme name="TE Method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TE Meth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 Method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 Method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 Method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 Method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 Method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 Method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 Method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 Method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 Method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 Method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 Method</Template>
  <TotalTime>5935</TotalTime>
  <Words>1102</Words>
  <Application>Microsoft Office PowerPoint</Application>
  <PresentationFormat>On-screen Show (4:3)</PresentationFormat>
  <Paragraphs>282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TE Method</vt:lpstr>
      <vt:lpstr>Visio</vt:lpstr>
      <vt:lpstr>VISIO</vt:lpstr>
      <vt:lpstr>Examination Cycle Time Management</vt:lpstr>
      <vt:lpstr>The Selection Funnel</vt:lpstr>
      <vt:lpstr>Exam Cycle Time: Why does it matter?</vt:lpstr>
      <vt:lpstr>It’s a Process (right to left)</vt:lpstr>
      <vt:lpstr>Process Maturity Stages (CMM)</vt:lpstr>
      <vt:lpstr>Outline</vt:lpstr>
      <vt:lpstr>Defining the Process:  Makes it “Repeatable”</vt:lpstr>
      <vt:lpstr>Exam Process Map</vt:lpstr>
      <vt:lpstr>Research Phase</vt:lpstr>
      <vt:lpstr>Recruitment Phase</vt:lpstr>
      <vt:lpstr>Exam Process</vt:lpstr>
      <vt:lpstr>Exam First Part</vt:lpstr>
      <vt:lpstr>Scoring First Part</vt:lpstr>
      <vt:lpstr>Other Parts</vt:lpstr>
      <vt:lpstr>Final Scoring and List</vt:lpstr>
      <vt:lpstr>Promulgation and Review</vt:lpstr>
      <vt:lpstr>Close-out</vt:lpstr>
      <vt:lpstr>Cycle Time Targets What’s the least time it can take? </vt:lpstr>
      <vt:lpstr>CYCLE-TIME MANAGEMENT</vt:lpstr>
      <vt:lpstr>PowerPoint Presentation</vt:lpstr>
      <vt:lpstr>Time is a Resource</vt:lpstr>
      <vt:lpstr>PE and Work in Process</vt:lpstr>
      <vt:lpstr>Cycle time and Process Efficiency</vt:lpstr>
      <vt:lpstr>Exam Cycle Time Measurement</vt:lpstr>
      <vt:lpstr>Regular Exams  Cycle Time Graph (2012-13 actual)</vt:lpstr>
      <vt:lpstr>Analysis of Variance</vt:lpstr>
      <vt:lpstr>Time/Process Analysis</vt:lpstr>
      <vt:lpstr>Cycle Time Management</vt:lpstr>
      <vt:lpstr>Variability Reduction and  Cycle Time Reduction </vt:lpstr>
      <vt:lpstr>Cycle-Time Management Practices Outlier Review</vt:lpstr>
      <vt:lpstr>Systemic Root Causes Need  Systemic Solutions</vt:lpstr>
      <vt:lpstr>Cycle-Time Management Practices Consulting Skills</vt:lpstr>
      <vt:lpstr>Consulting Skills Exam Start-up (triage)</vt:lpstr>
      <vt:lpstr>Consulting Skills Key Levers</vt:lpstr>
      <vt:lpstr>Organization Climate and Culture</vt:lpstr>
    </vt:vector>
  </TitlesOfParts>
  <Company>LAUSD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 MODELING</dc:title>
  <dc:creator>Preferred Customer</dc:creator>
  <cp:lastModifiedBy>freudenberg_rodney</cp:lastModifiedBy>
  <cp:revision>309</cp:revision>
  <cp:lastPrinted>2013-08-02T20:59:41Z</cp:lastPrinted>
  <dcterms:created xsi:type="dcterms:W3CDTF">2004-04-03T00:48:47Z</dcterms:created>
  <dcterms:modified xsi:type="dcterms:W3CDTF">2014-08-13T16:01:17Z</dcterms:modified>
</cp:coreProperties>
</file>