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30"/>
  </p:notesMasterIdLst>
  <p:handoutMasterIdLst>
    <p:handoutMasterId r:id="rId31"/>
  </p:handoutMasterIdLst>
  <p:sldIdLst>
    <p:sldId id="256" r:id="rId3"/>
    <p:sldId id="258" r:id="rId4"/>
    <p:sldId id="260" r:id="rId5"/>
    <p:sldId id="262" r:id="rId6"/>
    <p:sldId id="261" r:id="rId7"/>
    <p:sldId id="264" r:id="rId8"/>
    <p:sldId id="263" r:id="rId9"/>
    <p:sldId id="265" r:id="rId10"/>
    <p:sldId id="269" r:id="rId11"/>
    <p:sldId id="270" r:id="rId12"/>
    <p:sldId id="266" r:id="rId13"/>
    <p:sldId id="268" r:id="rId14"/>
    <p:sldId id="267" r:id="rId15"/>
    <p:sldId id="274" r:id="rId16"/>
    <p:sldId id="275" r:id="rId17"/>
    <p:sldId id="272" r:id="rId18"/>
    <p:sldId id="273" r:id="rId19"/>
    <p:sldId id="271" r:id="rId20"/>
    <p:sldId id="286" r:id="rId21"/>
    <p:sldId id="285" r:id="rId22"/>
    <p:sldId id="287" r:id="rId23"/>
    <p:sldId id="288" r:id="rId24"/>
    <p:sldId id="289" r:id="rId25"/>
    <p:sldId id="290" r:id="rId26"/>
    <p:sldId id="291" r:id="rId27"/>
    <p:sldId id="292" r:id="rId28"/>
    <p:sldId id="276"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EA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9" autoAdjust="0"/>
    <p:restoredTop sz="84744" autoAdjust="0"/>
  </p:normalViewPr>
  <p:slideViewPr>
    <p:cSldViewPr showGuides="1">
      <p:cViewPr varScale="1">
        <p:scale>
          <a:sx n="76" d="100"/>
          <a:sy n="76" d="100"/>
        </p:scale>
        <p:origin x="108"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5B3B6-ACD4-4535-A654-ED72C7A1D1C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5E372D6-BA22-40C1-871A-74B9EF38741D}">
      <dgm:prSet phldrT="[Text]"/>
      <dgm:spPr>
        <a:solidFill>
          <a:schemeClr val="bg1">
            <a:lumMod val="95000"/>
            <a:alpha val="90000"/>
          </a:schemeClr>
        </a:solidFill>
        <a:ln>
          <a:solidFill>
            <a:schemeClr val="bg1"/>
          </a:solidFill>
        </a:ln>
      </dgm:spPr>
      <dgm:t>
        <a:bodyPr/>
        <a:lstStyle/>
        <a:p>
          <a:r>
            <a:rPr lang="en-US" dirty="0" smtClean="0">
              <a:solidFill>
                <a:schemeClr val="tx1">
                  <a:lumMod val="65000"/>
                  <a:lumOff val="35000"/>
                </a:schemeClr>
              </a:solidFill>
            </a:rPr>
            <a:t>Organization</a:t>
          </a:r>
          <a:endParaRPr lang="en-US" dirty="0">
            <a:solidFill>
              <a:schemeClr val="tx1">
                <a:lumMod val="65000"/>
                <a:lumOff val="35000"/>
              </a:schemeClr>
            </a:solidFill>
          </a:endParaRPr>
        </a:p>
      </dgm:t>
    </dgm:pt>
    <dgm:pt modelId="{E962B752-30BF-4A5A-A75A-D85DF7A3B856}" type="parTrans" cxnId="{342888F8-213B-4D19-8E01-C0632816D838}">
      <dgm:prSet/>
      <dgm:spPr/>
      <dgm:t>
        <a:bodyPr/>
        <a:lstStyle/>
        <a:p>
          <a:endParaRPr lang="en-US"/>
        </a:p>
      </dgm:t>
    </dgm:pt>
    <dgm:pt modelId="{08747558-05EF-4C6F-A59C-3A80FA6C255C}" type="sibTrans" cxnId="{342888F8-213B-4D19-8E01-C0632816D838}">
      <dgm:prSet/>
      <dgm:spPr/>
      <dgm:t>
        <a:bodyPr/>
        <a:lstStyle/>
        <a:p>
          <a:endParaRPr lang="en-US"/>
        </a:p>
      </dgm:t>
    </dgm:pt>
    <dgm:pt modelId="{B9FC56CD-F995-414D-B6D8-E18CBF1A9680}">
      <dgm:prSet phldrT="[Text]"/>
      <dgm:spPr/>
      <dgm:t>
        <a:bodyPr/>
        <a:lstStyle/>
        <a:p>
          <a:r>
            <a:rPr lang="en-US" dirty="0" smtClean="0">
              <a:solidFill>
                <a:schemeClr val="tx1">
                  <a:lumMod val="65000"/>
                  <a:lumOff val="35000"/>
                </a:schemeClr>
              </a:solidFill>
            </a:rPr>
            <a:t>Strategic workforce planning</a:t>
          </a:r>
          <a:endParaRPr lang="en-US" dirty="0">
            <a:solidFill>
              <a:schemeClr val="tx1">
                <a:lumMod val="65000"/>
                <a:lumOff val="35000"/>
              </a:schemeClr>
            </a:solidFill>
          </a:endParaRPr>
        </a:p>
      </dgm:t>
    </dgm:pt>
    <dgm:pt modelId="{D667D0D8-C477-4BBE-8C3D-C1B49DDAD5D8}" type="parTrans" cxnId="{93D3887F-9D25-48C6-AA03-8C51B69991C6}">
      <dgm:prSet/>
      <dgm:spPr/>
      <dgm:t>
        <a:bodyPr/>
        <a:lstStyle/>
        <a:p>
          <a:endParaRPr lang="en-US"/>
        </a:p>
      </dgm:t>
    </dgm:pt>
    <dgm:pt modelId="{6DF7B0A8-C932-4AA3-B4E1-38108F6AA005}" type="sibTrans" cxnId="{93D3887F-9D25-48C6-AA03-8C51B69991C6}">
      <dgm:prSet/>
      <dgm:spPr/>
      <dgm:t>
        <a:bodyPr/>
        <a:lstStyle/>
        <a:p>
          <a:endParaRPr lang="en-US"/>
        </a:p>
      </dgm:t>
    </dgm:pt>
    <dgm:pt modelId="{D299EAB7-27E3-4760-A50A-72ECC9E90AFC}">
      <dgm:prSet phldrT="[Text]"/>
      <dgm:spPr/>
      <dgm:t>
        <a:bodyPr/>
        <a:lstStyle/>
        <a:p>
          <a:r>
            <a:rPr lang="en-US" dirty="0" smtClean="0">
              <a:solidFill>
                <a:schemeClr val="tx1">
                  <a:lumMod val="65000"/>
                  <a:lumOff val="35000"/>
                </a:schemeClr>
              </a:solidFill>
            </a:rPr>
            <a:t>Change management</a:t>
          </a:r>
          <a:endParaRPr lang="en-US" dirty="0">
            <a:solidFill>
              <a:schemeClr val="tx1">
                <a:lumMod val="65000"/>
                <a:lumOff val="35000"/>
              </a:schemeClr>
            </a:solidFill>
          </a:endParaRPr>
        </a:p>
      </dgm:t>
    </dgm:pt>
    <dgm:pt modelId="{864C3F35-CD91-40C2-A11B-F4AC896FF1A4}" type="parTrans" cxnId="{13C26910-A36C-46B2-9523-C94A696DB262}">
      <dgm:prSet/>
      <dgm:spPr/>
      <dgm:t>
        <a:bodyPr/>
        <a:lstStyle/>
        <a:p>
          <a:endParaRPr lang="en-US"/>
        </a:p>
      </dgm:t>
    </dgm:pt>
    <dgm:pt modelId="{EE49CCF2-723B-4FC2-9AF4-071BD8B957A3}" type="sibTrans" cxnId="{13C26910-A36C-46B2-9523-C94A696DB262}">
      <dgm:prSet/>
      <dgm:spPr/>
      <dgm:t>
        <a:bodyPr/>
        <a:lstStyle/>
        <a:p>
          <a:endParaRPr lang="en-US"/>
        </a:p>
      </dgm:t>
    </dgm:pt>
    <dgm:pt modelId="{AF291141-544F-400D-ABC2-58BE54A9E583}">
      <dgm:prSet phldrT="[Text]"/>
      <dgm:spPr>
        <a:solidFill>
          <a:schemeClr val="bg1">
            <a:lumMod val="85000"/>
            <a:alpha val="90000"/>
          </a:schemeClr>
        </a:solidFill>
        <a:ln>
          <a:solidFill>
            <a:schemeClr val="bg1"/>
          </a:solidFill>
        </a:ln>
      </dgm:spPr>
      <dgm:t>
        <a:bodyPr/>
        <a:lstStyle/>
        <a:p>
          <a:r>
            <a:rPr lang="en-US" dirty="0" smtClean="0">
              <a:solidFill>
                <a:schemeClr val="tx1">
                  <a:lumMod val="65000"/>
                  <a:lumOff val="35000"/>
                </a:schemeClr>
              </a:solidFill>
            </a:rPr>
            <a:t>Job/Role</a:t>
          </a:r>
          <a:endParaRPr lang="en-US" dirty="0">
            <a:solidFill>
              <a:schemeClr val="tx1">
                <a:lumMod val="65000"/>
                <a:lumOff val="35000"/>
              </a:schemeClr>
            </a:solidFill>
          </a:endParaRPr>
        </a:p>
      </dgm:t>
    </dgm:pt>
    <dgm:pt modelId="{73FA2D87-6337-4F8D-A3D2-2B8DE911D38B}" type="parTrans" cxnId="{56FB21C1-FEF0-4570-ADB9-E8527E0097CD}">
      <dgm:prSet/>
      <dgm:spPr/>
      <dgm:t>
        <a:bodyPr/>
        <a:lstStyle/>
        <a:p>
          <a:endParaRPr lang="en-US"/>
        </a:p>
      </dgm:t>
    </dgm:pt>
    <dgm:pt modelId="{D5A301A5-60D3-47AC-9AE3-26A61CDECD7D}" type="sibTrans" cxnId="{56FB21C1-FEF0-4570-ADB9-E8527E0097CD}">
      <dgm:prSet/>
      <dgm:spPr/>
      <dgm:t>
        <a:bodyPr/>
        <a:lstStyle/>
        <a:p>
          <a:endParaRPr lang="en-US"/>
        </a:p>
      </dgm:t>
    </dgm:pt>
    <dgm:pt modelId="{424AC244-EE72-40A1-A810-B680C3FE6EFE}">
      <dgm:prSet phldrT="[Text]"/>
      <dgm:spPr/>
      <dgm:t>
        <a:bodyPr/>
        <a:lstStyle/>
        <a:p>
          <a:r>
            <a:rPr lang="en-US" dirty="0" smtClean="0">
              <a:solidFill>
                <a:schemeClr val="tx1">
                  <a:lumMod val="65000"/>
                  <a:lumOff val="35000"/>
                </a:schemeClr>
              </a:solidFill>
            </a:rPr>
            <a:t>Performance expectations</a:t>
          </a:r>
          <a:endParaRPr lang="en-US" dirty="0">
            <a:solidFill>
              <a:schemeClr val="tx1">
                <a:lumMod val="65000"/>
                <a:lumOff val="35000"/>
              </a:schemeClr>
            </a:solidFill>
          </a:endParaRPr>
        </a:p>
      </dgm:t>
    </dgm:pt>
    <dgm:pt modelId="{FA41036F-D913-41B1-9531-BE4E98E1B79C}" type="parTrans" cxnId="{2B52E4DD-C91F-43FC-89B5-878C4A5FFFB1}">
      <dgm:prSet/>
      <dgm:spPr/>
      <dgm:t>
        <a:bodyPr/>
        <a:lstStyle/>
        <a:p>
          <a:endParaRPr lang="en-US"/>
        </a:p>
      </dgm:t>
    </dgm:pt>
    <dgm:pt modelId="{D0248494-7113-4514-B688-370E83A30EC5}" type="sibTrans" cxnId="{2B52E4DD-C91F-43FC-89B5-878C4A5FFFB1}">
      <dgm:prSet/>
      <dgm:spPr/>
      <dgm:t>
        <a:bodyPr/>
        <a:lstStyle/>
        <a:p>
          <a:endParaRPr lang="en-US"/>
        </a:p>
      </dgm:t>
    </dgm:pt>
    <dgm:pt modelId="{015ABB54-D02E-4D5F-BC06-CBCD95B04C05}">
      <dgm:prSet phldrT="[Text]"/>
      <dgm:spPr>
        <a:solidFill>
          <a:schemeClr val="bg1">
            <a:lumMod val="65000"/>
            <a:alpha val="90000"/>
          </a:schemeClr>
        </a:solidFill>
        <a:ln>
          <a:solidFill>
            <a:schemeClr val="bg1"/>
          </a:solidFill>
        </a:ln>
      </dgm:spPr>
      <dgm:t>
        <a:bodyPr/>
        <a:lstStyle/>
        <a:p>
          <a:r>
            <a:rPr lang="en-US" dirty="0" smtClean="0">
              <a:solidFill>
                <a:schemeClr val="tx1">
                  <a:lumMod val="65000"/>
                  <a:lumOff val="35000"/>
                </a:schemeClr>
              </a:solidFill>
            </a:rPr>
            <a:t>Individual</a:t>
          </a:r>
          <a:endParaRPr lang="en-US" dirty="0">
            <a:solidFill>
              <a:schemeClr val="tx1">
                <a:lumMod val="65000"/>
                <a:lumOff val="35000"/>
              </a:schemeClr>
            </a:solidFill>
          </a:endParaRPr>
        </a:p>
      </dgm:t>
    </dgm:pt>
    <dgm:pt modelId="{BD8A6629-CCE7-4A75-AD39-134D7028F440}" type="parTrans" cxnId="{C5398238-C9A7-4AF9-97CD-F2E062B7ACB6}">
      <dgm:prSet/>
      <dgm:spPr/>
      <dgm:t>
        <a:bodyPr/>
        <a:lstStyle/>
        <a:p>
          <a:endParaRPr lang="en-US"/>
        </a:p>
      </dgm:t>
    </dgm:pt>
    <dgm:pt modelId="{4D4AD1A4-5864-48B6-987C-F0FA9CFF6DDD}" type="sibTrans" cxnId="{C5398238-C9A7-4AF9-97CD-F2E062B7ACB6}">
      <dgm:prSet/>
      <dgm:spPr/>
      <dgm:t>
        <a:bodyPr/>
        <a:lstStyle/>
        <a:p>
          <a:endParaRPr lang="en-US"/>
        </a:p>
      </dgm:t>
    </dgm:pt>
    <dgm:pt modelId="{AD2F1629-5025-4A91-A792-2652FE31E7CD}">
      <dgm:prSet phldrT="[Text]"/>
      <dgm:spPr/>
      <dgm:t>
        <a:bodyPr/>
        <a:lstStyle/>
        <a:p>
          <a:r>
            <a:rPr lang="en-US" dirty="0" smtClean="0">
              <a:solidFill>
                <a:schemeClr val="tx1">
                  <a:lumMod val="65000"/>
                  <a:lumOff val="35000"/>
                </a:schemeClr>
              </a:solidFill>
            </a:rPr>
            <a:t>Personal growth</a:t>
          </a:r>
          <a:endParaRPr lang="en-US" dirty="0">
            <a:solidFill>
              <a:schemeClr val="tx1">
                <a:lumMod val="65000"/>
                <a:lumOff val="35000"/>
              </a:schemeClr>
            </a:solidFill>
          </a:endParaRPr>
        </a:p>
      </dgm:t>
    </dgm:pt>
    <dgm:pt modelId="{CBB614D9-97B5-4ECA-9358-53D3C01A8406}" type="parTrans" cxnId="{D21B1A8F-7764-44A4-BFEA-BF3690D60F55}">
      <dgm:prSet/>
      <dgm:spPr/>
      <dgm:t>
        <a:bodyPr/>
        <a:lstStyle/>
        <a:p>
          <a:endParaRPr lang="en-US"/>
        </a:p>
      </dgm:t>
    </dgm:pt>
    <dgm:pt modelId="{E5223725-5240-4D42-B073-9FC9AAAE59EC}" type="sibTrans" cxnId="{D21B1A8F-7764-44A4-BFEA-BF3690D60F55}">
      <dgm:prSet/>
      <dgm:spPr/>
      <dgm:t>
        <a:bodyPr/>
        <a:lstStyle/>
        <a:p>
          <a:endParaRPr lang="en-US"/>
        </a:p>
      </dgm:t>
    </dgm:pt>
    <dgm:pt modelId="{40D69FC6-A160-4A06-B1B8-AC2A06C2B1B5}">
      <dgm:prSet phldrT="[Text]"/>
      <dgm:spPr/>
      <dgm:t>
        <a:bodyPr/>
        <a:lstStyle/>
        <a:p>
          <a:r>
            <a:rPr lang="en-US" dirty="0" smtClean="0">
              <a:solidFill>
                <a:schemeClr val="tx1">
                  <a:lumMod val="65000"/>
                  <a:lumOff val="35000"/>
                </a:schemeClr>
              </a:solidFill>
            </a:rPr>
            <a:t>Career development</a:t>
          </a:r>
          <a:endParaRPr lang="en-US" dirty="0">
            <a:solidFill>
              <a:schemeClr val="tx1">
                <a:lumMod val="65000"/>
                <a:lumOff val="35000"/>
              </a:schemeClr>
            </a:solidFill>
          </a:endParaRPr>
        </a:p>
      </dgm:t>
    </dgm:pt>
    <dgm:pt modelId="{488F26BC-937B-466B-8DAB-5EC7A3C3A20F}" type="parTrans" cxnId="{B6EA9034-EDD1-4190-83DF-431F048BBB81}">
      <dgm:prSet/>
      <dgm:spPr/>
      <dgm:t>
        <a:bodyPr/>
        <a:lstStyle/>
        <a:p>
          <a:endParaRPr lang="en-US"/>
        </a:p>
      </dgm:t>
    </dgm:pt>
    <dgm:pt modelId="{446DB32E-A97B-4B8D-89C3-E0A89420180A}" type="sibTrans" cxnId="{B6EA9034-EDD1-4190-83DF-431F048BBB81}">
      <dgm:prSet/>
      <dgm:spPr/>
      <dgm:t>
        <a:bodyPr/>
        <a:lstStyle/>
        <a:p>
          <a:endParaRPr lang="en-US"/>
        </a:p>
      </dgm:t>
    </dgm:pt>
    <dgm:pt modelId="{F5A5FB77-B82A-456D-BE1D-EF93A794A69F}">
      <dgm:prSet phldrT="[Text]"/>
      <dgm:spPr/>
      <dgm:t>
        <a:bodyPr/>
        <a:lstStyle/>
        <a:p>
          <a:r>
            <a:rPr lang="en-US" dirty="0" smtClean="0">
              <a:solidFill>
                <a:schemeClr val="tx1">
                  <a:lumMod val="65000"/>
                  <a:lumOff val="35000"/>
                </a:schemeClr>
              </a:solidFill>
            </a:rPr>
            <a:t>Performance management</a:t>
          </a:r>
          <a:endParaRPr lang="en-US" dirty="0">
            <a:solidFill>
              <a:schemeClr val="tx1">
                <a:lumMod val="65000"/>
                <a:lumOff val="35000"/>
              </a:schemeClr>
            </a:solidFill>
          </a:endParaRPr>
        </a:p>
      </dgm:t>
    </dgm:pt>
    <dgm:pt modelId="{8C977A23-63E2-4F20-8C69-73C867DC95C5}" type="parTrans" cxnId="{3CD37E31-BB1F-45DE-B7E6-480FF9FD8E88}">
      <dgm:prSet/>
      <dgm:spPr/>
    </dgm:pt>
    <dgm:pt modelId="{0EC8426B-FFA8-4F40-9949-EAD8D99424BB}" type="sibTrans" cxnId="{3CD37E31-BB1F-45DE-B7E6-480FF9FD8E88}">
      <dgm:prSet/>
      <dgm:spPr/>
    </dgm:pt>
    <dgm:pt modelId="{242A9933-55CF-484F-AF4A-D8A67FA70260}" type="pres">
      <dgm:prSet presAssocID="{81E5B3B6-ACD4-4535-A654-ED72C7A1D1C4}" presName="Name0" presStyleCnt="0">
        <dgm:presLayoutVars>
          <dgm:chMax val="7"/>
          <dgm:dir/>
          <dgm:animLvl val="lvl"/>
          <dgm:resizeHandles val="exact"/>
        </dgm:presLayoutVars>
      </dgm:prSet>
      <dgm:spPr/>
      <dgm:t>
        <a:bodyPr/>
        <a:lstStyle/>
        <a:p>
          <a:endParaRPr lang="en-US"/>
        </a:p>
      </dgm:t>
    </dgm:pt>
    <dgm:pt modelId="{1C560E33-2B5C-4442-9358-6A797A3ADE72}" type="pres">
      <dgm:prSet presAssocID="{F5E372D6-BA22-40C1-871A-74B9EF38741D}" presName="circle1" presStyleLbl="node1" presStyleIdx="0" presStyleCnt="3" custScaleY="98611"/>
      <dgm:spPr>
        <a:solidFill>
          <a:schemeClr val="bg1">
            <a:lumMod val="95000"/>
          </a:schemeClr>
        </a:solidFill>
      </dgm:spPr>
    </dgm:pt>
    <dgm:pt modelId="{C06AE383-9DED-4674-AE41-8247957371EA}" type="pres">
      <dgm:prSet presAssocID="{F5E372D6-BA22-40C1-871A-74B9EF38741D}" presName="space" presStyleCnt="0"/>
      <dgm:spPr/>
    </dgm:pt>
    <dgm:pt modelId="{2CA5FFBC-1F81-4068-960F-583B63BE6BF0}" type="pres">
      <dgm:prSet presAssocID="{F5E372D6-BA22-40C1-871A-74B9EF38741D}" presName="rect1" presStyleLbl="alignAcc1" presStyleIdx="0" presStyleCnt="3"/>
      <dgm:spPr/>
      <dgm:t>
        <a:bodyPr/>
        <a:lstStyle/>
        <a:p>
          <a:endParaRPr lang="en-US"/>
        </a:p>
      </dgm:t>
    </dgm:pt>
    <dgm:pt modelId="{5F078550-3D23-4690-8BE2-287EEF7091BF}" type="pres">
      <dgm:prSet presAssocID="{AF291141-544F-400D-ABC2-58BE54A9E583}" presName="vertSpace2" presStyleLbl="node1" presStyleIdx="0" presStyleCnt="3"/>
      <dgm:spPr/>
    </dgm:pt>
    <dgm:pt modelId="{6C6DC9C5-354E-4E82-94B8-0D9875DC638D}" type="pres">
      <dgm:prSet presAssocID="{AF291141-544F-400D-ABC2-58BE54A9E583}" presName="circle2" presStyleLbl="node1" presStyleIdx="1" presStyleCnt="3"/>
      <dgm:spPr>
        <a:solidFill>
          <a:schemeClr val="bg1">
            <a:lumMod val="85000"/>
          </a:schemeClr>
        </a:solidFill>
      </dgm:spPr>
      <dgm:t>
        <a:bodyPr/>
        <a:lstStyle/>
        <a:p>
          <a:endParaRPr lang="en-US"/>
        </a:p>
      </dgm:t>
    </dgm:pt>
    <dgm:pt modelId="{C5D4FE79-AA4D-4600-A51E-352FAE7E20C2}" type="pres">
      <dgm:prSet presAssocID="{AF291141-544F-400D-ABC2-58BE54A9E583}" presName="rect2" presStyleLbl="alignAcc1" presStyleIdx="1" presStyleCnt="3"/>
      <dgm:spPr/>
      <dgm:t>
        <a:bodyPr/>
        <a:lstStyle/>
        <a:p>
          <a:endParaRPr lang="en-US"/>
        </a:p>
      </dgm:t>
    </dgm:pt>
    <dgm:pt modelId="{8E2A910B-E6DE-49D8-9478-777846369DA1}" type="pres">
      <dgm:prSet presAssocID="{015ABB54-D02E-4D5F-BC06-CBCD95B04C05}" presName="vertSpace3" presStyleLbl="node1" presStyleIdx="1" presStyleCnt="3"/>
      <dgm:spPr/>
    </dgm:pt>
    <dgm:pt modelId="{9CDBB152-0A98-4F18-842D-BC7C2C23882C}" type="pres">
      <dgm:prSet presAssocID="{015ABB54-D02E-4D5F-BC06-CBCD95B04C05}" presName="circle3" presStyleLbl="node1" presStyleIdx="2" presStyleCnt="3"/>
      <dgm:spPr>
        <a:solidFill>
          <a:schemeClr val="bg1">
            <a:lumMod val="65000"/>
          </a:schemeClr>
        </a:solidFill>
      </dgm:spPr>
      <dgm:t>
        <a:bodyPr/>
        <a:lstStyle/>
        <a:p>
          <a:endParaRPr lang="en-US"/>
        </a:p>
      </dgm:t>
    </dgm:pt>
    <dgm:pt modelId="{42ED4E1E-E6F0-49BB-B18A-E3FE9649A8C8}" type="pres">
      <dgm:prSet presAssocID="{015ABB54-D02E-4D5F-BC06-CBCD95B04C05}" presName="rect3" presStyleLbl="alignAcc1" presStyleIdx="2" presStyleCnt="3"/>
      <dgm:spPr/>
      <dgm:t>
        <a:bodyPr/>
        <a:lstStyle/>
        <a:p>
          <a:endParaRPr lang="en-US"/>
        </a:p>
      </dgm:t>
    </dgm:pt>
    <dgm:pt modelId="{88C8C5E1-0327-47EA-8350-90A0EA11730E}" type="pres">
      <dgm:prSet presAssocID="{F5E372D6-BA22-40C1-871A-74B9EF38741D}" presName="rect1ParTx" presStyleLbl="alignAcc1" presStyleIdx="2" presStyleCnt="3">
        <dgm:presLayoutVars>
          <dgm:chMax val="1"/>
          <dgm:bulletEnabled val="1"/>
        </dgm:presLayoutVars>
      </dgm:prSet>
      <dgm:spPr/>
      <dgm:t>
        <a:bodyPr/>
        <a:lstStyle/>
        <a:p>
          <a:endParaRPr lang="en-US"/>
        </a:p>
      </dgm:t>
    </dgm:pt>
    <dgm:pt modelId="{3A5B69FA-04B3-4EEC-87B9-BBB51ACB1A2A}" type="pres">
      <dgm:prSet presAssocID="{F5E372D6-BA22-40C1-871A-74B9EF38741D}" presName="rect1ChTx" presStyleLbl="alignAcc1" presStyleIdx="2" presStyleCnt="3">
        <dgm:presLayoutVars>
          <dgm:bulletEnabled val="1"/>
        </dgm:presLayoutVars>
      </dgm:prSet>
      <dgm:spPr/>
      <dgm:t>
        <a:bodyPr/>
        <a:lstStyle/>
        <a:p>
          <a:endParaRPr lang="en-US"/>
        </a:p>
      </dgm:t>
    </dgm:pt>
    <dgm:pt modelId="{61CE6D4E-9E09-4A88-AFB0-CB5725F3D4FE}" type="pres">
      <dgm:prSet presAssocID="{AF291141-544F-400D-ABC2-58BE54A9E583}" presName="rect2ParTx" presStyleLbl="alignAcc1" presStyleIdx="2" presStyleCnt="3">
        <dgm:presLayoutVars>
          <dgm:chMax val="1"/>
          <dgm:bulletEnabled val="1"/>
        </dgm:presLayoutVars>
      </dgm:prSet>
      <dgm:spPr/>
      <dgm:t>
        <a:bodyPr/>
        <a:lstStyle/>
        <a:p>
          <a:endParaRPr lang="en-US"/>
        </a:p>
      </dgm:t>
    </dgm:pt>
    <dgm:pt modelId="{3A1558FE-177B-43C6-93E3-F3B30B129D49}" type="pres">
      <dgm:prSet presAssocID="{AF291141-544F-400D-ABC2-58BE54A9E583}" presName="rect2ChTx" presStyleLbl="alignAcc1" presStyleIdx="2" presStyleCnt="3">
        <dgm:presLayoutVars>
          <dgm:bulletEnabled val="1"/>
        </dgm:presLayoutVars>
      </dgm:prSet>
      <dgm:spPr/>
      <dgm:t>
        <a:bodyPr/>
        <a:lstStyle/>
        <a:p>
          <a:endParaRPr lang="en-US"/>
        </a:p>
      </dgm:t>
    </dgm:pt>
    <dgm:pt modelId="{025B24F7-33F3-4320-B58D-11B6A98366E1}" type="pres">
      <dgm:prSet presAssocID="{015ABB54-D02E-4D5F-BC06-CBCD95B04C05}" presName="rect3ParTx" presStyleLbl="alignAcc1" presStyleIdx="2" presStyleCnt="3">
        <dgm:presLayoutVars>
          <dgm:chMax val="1"/>
          <dgm:bulletEnabled val="1"/>
        </dgm:presLayoutVars>
      </dgm:prSet>
      <dgm:spPr/>
      <dgm:t>
        <a:bodyPr/>
        <a:lstStyle/>
        <a:p>
          <a:endParaRPr lang="en-US"/>
        </a:p>
      </dgm:t>
    </dgm:pt>
    <dgm:pt modelId="{6905F538-5D66-4B0F-8C3D-C001C983E21A}" type="pres">
      <dgm:prSet presAssocID="{015ABB54-D02E-4D5F-BC06-CBCD95B04C05}" presName="rect3ChTx" presStyleLbl="alignAcc1" presStyleIdx="2" presStyleCnt="3">
        <dgm:presLayoutVars>
          <dgm:bulletEnabled val="1"/>
        </dgm:presLayoutVars>
      </dgm:prSet>
      <dgm:spPr/>
      <dgm:t>
        <a:bodyPr/>
        <a:lstStyle/>
        <a:p>
          <a:endParaRPr lang="en-US"/>
        </a:p>
      </dgm:t>
    </dgm:pt>
  </dgm:ptLst>
  <dgm:cxnLst>
    <dgm:cxn modelId="{13C26910-A36C-46B2-9523-C94A696DB262}" srcId="{F5E372D6-BA22-40C1-871A-74B9EF38741D}" destId="{D299EAB7-27E3-4760-A50A-72ECC9E90AFC}" srcOrd="1" destOrd="0" parTransId="{864C3F35-CD91-40C2-A11B-F4AC896FF1A4}" sibTransId="{EE49CCF2-723B-4FC2-9AF4-071BD8B957A3}"/>
    <dgm:cxn modelId="{A9E2E9B8-A4A0-4068-8442-C639FB3884C6}" type="presOf" srcId="{B9FC56CD-F995-414D-B6D8-E18CBF1A9680}" destId="{3A5B69FA-04B3-4EEC-87B9-BBB51ACB1A2A}" srcOrd="0" destOrd="0" presId="urn:microsoft.com/office/officeart/2005/8/layout/target3"/>
    <dgm:cxn modelId="{55434072-C326-43C8-A21D-71B5F960C30A}" type="presOf" srcId="{81E5B3B6-ACD4-4535-A654-ED72C7A1D1C4}" destId="{242A9933-55CF-484F-AF4A-D8A67FA70260}" srcOrd="0" destOrd="0" presId="urn:microsoft.com/office/officeart/2005/8/layout/target3"/>
    <dgm:cxn modelId="{EFD3EA7B-FE51-47C6-8C8B-7831B84FABC3}" type="presOf" srcId="{015ABB54-D02E-4D5F-BC06-CBCD95B04C05}" destId="{025B24F7-33F3-4320-B58D-11B6A98366E1}" srcOrd="1" destOrd="0" presId="urn:microsoft.com/office/officeart/2005/8/layout/target3"/>
    <dgm:cxn modelId="{2B52E4DD-C91F-43FC-89B5-878C4A5FFFB1}" srcId="{AF291141-544F-400D-ABC2-58BE54A9E583}" destId="{424AC244-EE72-40A1-A810-B680C3FE6EFE}" srcOrd="0" destOrd="0" parTransId="{FA41036F-D913-41B1-9531-BE4E98E1B79C}" sibTransId="{D0248494-7113-4514-B688-370E83A30EC5}"/>
    <dgm:cxn modelId="{D72973F9-858A-41B2-AEA2-B7645D41956B}" type="presOf" srcId="{F5E372D6-BA22-40C1-871A-74B9EF38741D}" destId="{88C8C5E1-0327-47EA-8350-90A0EA11730E}" srcOrd="1" destOrd="0" presId="urn:microsoft.com/office/officeart/2005/8/layout/target3"/>
    <dgm:cxn modelId="{56FB21C1-FEF0-4570-ADB9-E8527E0097CD}" srcId="{81E5B3B6-ACD4-4535-A654-ED72C7A1D1C4}" destId="{AF291141-544F-400D-ABC2-58BE54A9E583}" srcOrd="1" destOrd="0" parTransId="{73FA2D87-6337-4F8D-A3D2-2B8DE911D38B}" sibTransId="{D5A301A5-60D3-47AC-9AE3-26A61CDECD7D}"/>
    <dgm:cxn modelId="{C53C4397-D5CE-4261-9F99-191B8364AB3F}" type="presOf" srcId="{F5A5FB77-B82A-456D-BE1D-EF93A794A69F}" destId="{3A1558FE-177B-43C6-93E3-F3B30B129D49}" srcOrd="0" destOrd="1" presId="urn:microsoft.com/office/officeart/2005/8/layout/target3"/>
    <dgm:cxn modelId="{B6EA9034-EDD1-4190-83DF-431F048BBB81}" srcId="{015ABB54-D02E-4D5F-BC06-CBCD95B04C05}" destId="{40D69FC6-A160-4A06-B1B8-AC2A06C2B1B5}" srcOrd="1" destOrd="0" parTransId="{488F26BC-937B-466B-8DAB-5EC7A3C3A20F}" sibTransId="{446DB32E-A97B-4B8D-89C3-E0A89420180A}"/>
    <dgm:cxn modelId="{342888F8-213B-4D19-8E01-C0632816D838}" srcId="{81E5B3B6-ACD4-4535-A654-ED72C7A1D1C4}" destId="{F5E372D6-BA22-40C1-871A-74B9EF38741D}" srcOrd="0" destOrd="0" parTransId="{E962B752-30BF-4A5A-A75A-D85DF7A3B856}" sibTransId="{08747558-05EF-4C6F-A59C-3A80FA6C255C}"/>
    <dgm:cxn modelId="{D21B1A8F-7764-44A4-BFEA-BF3690D60F55}" srcId="{015ABB54-D02E-4D5F-BC06-CBCD95B04C05}" destId="{AD2F1629-5025-4A91-A792-2652FE31E7CD}" srcOrd="0" destOrd="0" parTransId="{CBB614D9-97B5-4ECA-9358-53D3C01A8406}" sibTransId="{E5223725-5240-4D42-B073-9FC9AAAE59EC}"/>
    <dgm:cxn modelId="{FAF5A9E0-2623-49EE-A7D3-858DC312527A}" type="presOf" srcId="{AD2F1629-5025-4A91-A792-2652FE31E7CD}" destId="{6905F538-5D66-4B0F-8C3D-C001C983E21A}" srcOrd="0" destOrd="0" presId="urn:microsoft.com/office/officeart/2005/8/layout/target3"/>
    <dgm:cxn modelId="{7B8BEA16-C4EF-4085-954D-241E87F417CB}" type="presOf" srcId="{40D69FC6-A160-4A06-B1B8-AC2A06C2B1B5}" destId="{6905F538-5D66-4B0F-8C3D-C001C983E21A}" srcOrd="0" destOrd="1" presId="urn:microsoft.com/office/officeart/2005/8/layout/target3"/>
    <dgm:cxn modelId="{3B3C94D5-2685-4484-A870-554E7F8FDF0A}" type="presOf" srcId="{AF291141-544F-400D-ABC2-58BE54A9E583}" destId="{61CE6D4E-9E09-4A88-AFB0-CB5725F3D4FE}" srcOrd="1" destOrd="0" presId="urn:microsoft.com/office/officeart/2005/8/layout/target3"/>
    <dgm:cxn modelId="{D67C1932-E207-418B-9743-9245D3759D2B}" type="presOf" srcId="{AF291141-544F-400D-ABC2-58BE54A9E583}" destId="{C5D4FE79-AA4D-4600-A51E-352FAE7E20C2}" srcOrd="0" destOrd="0" presId="urn:microsoft.com/office/officeart/2005/8/layout/target3"/>
    <dgm:cxn modelId="{3CD37E31-BB1F-45DE-B7E6-480FF9FD8E88}" srcId="{AF291141-544F-400D-ABC2-58BE54A9E583}" destId="{F5A5FB77-B82A-456D-BE1D-EF93A794A69F}" srcOrd="1" destOrd="0" parTransId="{8C977A23-63E2-4F20-8C69-73C867DC95C5}" sibTransId="{0EC8426B-FFA8-4F40-9949-EAD8D99424BB}"/>
    <dgm:cxn modelId="{05F12CE5-D51B-4098-9C24-589B4D02D559}" type="presOf" srcId="{D299EAB7-27E3-4760-A50A-72ECC9E90AFC}" destId="{3A5B69FA-04B3-4EEC-87B9-BBB51ACB1A2A}" srcOrd="0" destOrd="1" presId="urn:microsoft.com/office/officeart/2005/8/layout/target3"/>
    <dgm:cxn modelId="{1CCFFBE8-987F-4132-9B97-C48054EAAB0D}" type="presOf" srcId="{015ABB54-D02E-4D5F-BC06-CBCD95B04C05}" destId="{42ED4E1E-E6F0-49BB-B18A-E3FE9649A8C8}" srcOrd="0" destOrd="0" presId="urn:microsoft.com/office/officeart/2005/8/layout/target3"/>
    <dgm:cxn modelId="{9157FA11-27BB-450F-9ED5-D8DD147A997B}" type="presOf" srcId="{424AC244-EE72-40A1-A810-B680C3FE6EFE}" destId="{3A1558FE-177B-43C6-93E3-F3B30B129D49}" srcOrd="0" destOrd="0" presId="urn:microsoft.com/office/officeart/2005/8/layout/target3"/>
    <dgm:cxn modelId="{C5398238-C9A7-4AF9-97CD-F2E062B7ACB6}" srcId="{81E5B3B6-ACD4-4535-A654-ED72C7A1D1C4}" destId="{015ABB54-D02E-4D5F-BC06-CBCD95B04C05}" srcOrd="2" destOrd="0" parTransId="{BD8A6629-CCE7-4A75-AD39-134D7028F440}" sibTransId="{4D4AD1A4-5864-48B6-987C-F0FA9CFF6DDD}"/>
    <dgm:cxn modelId="{93D3887F-9D25-48C6-AA03-8C51B69991C6}" srcId="{F5E372D6-BA22-40C1-871A-74B9EF38741D}" destId="{B9FC56CD-F995-414D-B6D8-E18CBF1A9680}" srcOrd="0" destOrd="0" parTransId="{D667D0D8-C477-4BBE-8C3D-C1B49DDAD5D8}" sibTransId="{6DF7B0A8-C932-4AA3-B4E1-38108F6AA005}"/>
    <dgm:cxn modelId="{D68E6A6B-E103-4211-8DF7-4BD89D8BBAB8}" type="presOf" srcId="{F5E372D6-BA22-40C1-871A-74B9EF38741D}" destId="{2CA5FFBC-1F81-4068-960F-583B63BE6BF0}" srcOrd="0" destOrd="0" presId="urn:microsoft.com/office/officeart/2005/8/layout/target3"/>
    <dgm:cxn modelId="{EAF3ACE7-CE2A-4FF7-AEDA-E1F0B4F1A763}" type="presParOf" srcId="{242A9933-55CF-484F-AF4A-D8A67FA70260}" destId="{1C560E33-2B5C-4442-9358-6A797A3ADE72}" srcOrd="0" destOrd="0" presId="urn:microsoft.com/office/officeart/2005/8/layout/target3"/>
    <dgm:cxn modelId="{74832AC4-C7D3-4D9E-A2C5-20E3C9482F1C}" type="presParOf" srcId="{242A9933-55CF-484F-AF4A-D8A67FA70260}" destId="{C06AE383-9DED-4674-AE41-8247957371EA}" srcOrd="1" destOrd="0" presId="urn:microsoft.com/office/officeart/2005/8/layout/target3"/>
    <dgm:cxn modelId="{41FEB9DD-B2B0-4DD9-BD0C-2A98EA512137}" type="presParOf" srcId="{242A9933-55CF-484F-AF4A-D8A67FA70260}" destId="{2CA5FFBC-1F81-4068-960F-583B63BE6BF0}" srcOrd="2" destOrd="0" presId="urn:microsoft.com/office/officeart/2005/8/layout/target3"/>
    <dgm:cxn modelId="{7DC1F98B-2025-4BDF-9E26-E8A86BFD9148}" type="presParOf" srcId="{242A9933-55CF-484F-AF4A-D8A67FA70260}" destId="{5F078550-3D23-4690-8BE2-287EEF7091BF}" srcOrd="3" destOrd="0" presId="urn:microsoft.com/office/officeart/2005/8/layout/target3"/>
    <dgm:cxn modelId="{842C1914-D152-4AD3-AFCE-5335BEB21686}" type="presParOf" srcId="{242A9933-55CF-484F-AF4A-D8A67FA70260}" destId="{6C6DC9C5-354E-4E82-94B8-0D9875DC638D}" srcOrd="4" destOrd="0" presId="urn:microsoft.com/office/officeart/2005/8/layout/target3"/>
    <dgm:cxn modelId="{4F18B18C-8571-4A00-AD85-A01F9B24CAC9}" type="presParOf" srcId="{242A9933-55CF-484F-AF4A-D8A67FA70260}" destId="{C5D4FE79-AA4D-4600-A51E-352FAE7E20C2}" srcOrd="5" destOrd="0" presId="urn:microsoft.com/office/officeart/2005/8/layout/target3"/>
    <dgm:cxn modelId="{988C2AA8-3DFE-491E-9BF6-536EC16ABAAE}" type="presParOf" srcId="{242A9933-55CF-484F-AF4A-D8A67FA70260}" destId="{8E2A910B-E6DE-49D8-9478-777846369DA1}" srcOrd="6" destOrd="0" presId="urn:microsoft.com/office/officeart/2005/8/layout/target3"/>
    <dgm:cxn modelId="{9547AB00-C965-4AF5-9E35-AC2FD6E83D4F}" type="presParOf" srcId="{242A9933-55CF-484F-AF4A-D8A67FA70260}" destId="{9CDBB152-0A98-4F18-842D-BC7C2C23882C}" srcOrd="7" destOrd="0" presId="urn:microsoft.com/office/officeart/2005/8/layout/target3"/>
    <dgm:cxn modelId="{7297FDB0-A043-4FF3-B553-6F78557C6A79}" type="presParOf" srcId="{242A9933-55CF-484F-AF4A-D8A67FA70260}" destId="{42ED4E1E-E6F0-49BB-B18A-E3FE9649A8C8}" srcOrd="8" destOrd="0" presId="urn:microsoft.com/office/officeart/2005/8/layout/target3"/>
    <dgm:cxn modelId="{1CDCD598-5010-4256-99DA-D652A31279AF}" type="presParOf" srcId="{242A9933-55CF-484F-AF4A-D8A67FA70260}" destId="{88C8C5E1-0327-47EA-8350-90A0EA11730E}" srcOrd="9" destOrd="0" presId="urn:microsoft.com/office/officeart/2005/8/layout/target3"/>
    <dgm:cxn modelId="{99987413-78FC-42BF-95B7-A65FA4BCA99B}" type="presParOf" srcId="{242A9933-55CF-484F-AF4A-D8A67FA70260}" destId="{3A5B69FA-04B3-4EEC-87B9-BBB51ACB1A2A}" srcOrd="10" destOrd="0" presId="urn:microsoft.com/office/officeart/2005/8/layout/target3"/>
    <dgm:cxn modelId="{AA5DB47D-E370-46EA-82F2-DB8D752D0D7C}" type="presParOf" srcId="{242A9933-55CF-484F-AF4A-D8A67FA70260}" destId="{61CE6D4E-9E09-4A88-AFB0-CB5725F3D4FE}" srcOrd="11" destOrd="0" presId="urn:microsoft.com/office/officeart/2005/8/layout/target3"/>
    <dgm:cxn modelId="{8E5D8F04-8F3A-481D-8B0A-2C0018EB207E}" type="presParOf" srcId="{242A9933-55CF-484F-AF4A-D8A67FA70260}" destId="{3A1558FE-177B-43C6-93E3-F3B30B129D49}" srcOrd="12" destOrd="0" presId="urn:microsoft.com/office/officeart/2005/8/layout/target3"/>
    <dgm:cxn modelId="{E6691C5B-52DE-4511-BB50-757DD9D8CD92}" type="presParOf" srcId="{242A9933-55CF-484F-AF4A-D8A67FA70260}" destId="{025B24F7-33F3-4320-B58D-11B6A98366E1}" srcOrd="13" destOrd="0" presId="urn:microsoft.com/office/officeart/2005/8/layout/target3"/>
    <dgm:cxn modelId="{85D9B666-A901-4052-9437-D73DA0597090}" type="presParOf" srcId="{242A9933-55CF-484F-AF4A-D8A67FA70260}" destId="{6905F538-5D66-4B0F-8C3D-C001C983E21A}"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79CF56-80CD-49A2-99DB-1E445478E65D}"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6FE16118-8EAA-49D9-9AD9-97F7E7D1FAE7}">
      <dgm:prSet phldrT="[Text]"/>
      <dgm:spPr/>
      <dgm:t>
        <a:bodyPr/>
        <a:lstStyle/>
        <a:p>
          <a:r>
            <a:rPr lang="en-US" dirty="0" smtClean="0"/>
            <a:t>1. Competency Modeling</a:t>
          </a:r>
          <a:endParaRPr lang="en-US" dirty="0"/>
        </a:p>
      </dgm:t>
    </dgm:pt>
    <dgm:pt modelId="{0CD4D5E9-4859-42A8-B3C8-8D8E0582BB51}" type="parTrans" cxnId="{BE2F53E0-5841-477A-B8C1-DDF96B302B71}">
      <dgm:prSet/>
      <dgm:spPr/>
      <dgm:t>
        <a:bodyPr/>
        <a:lstStyle/>
        <a:p>
          <a:endParaRPr lang="en-US"/>
        </a:p>
      </dgm:t>
    </dgm:pt>
    <dgm:pt modelId="{D740ABE7-69F3-4888-9D51-BE82E05DA1D4}" type="sibTrans" cxnId="{BE2F53E0-5841-477A-B8C1-DDF96B302B71}">
      <dgm:prSet/>
      <dgm:spPr/>
      <dgm:t>
        <a:bodyPr/>
        <a:lstStyle/>
        <a:p>
          <a:endParaRPr lang="en-US"/>
        </a:p>
      </dgm:t>
    </dgm:pt>
    <dgm:pt modelId="{E72B19DD-2FCF-4FCB-AB3B-B45A44405384}">
      <dgm:prSet phldrT="[Text]"/>
      <dgm:spPr/>
      <dgm:t>
        <a:bodyPr/>
        <a:lstStyle/>
        <a:p>
          <a:r>
            <a:rPr lang="en-US" dirty="0" smtClean="0"/>
            <a:t>2. Exam Development</a:t>
          </a:r>
          <a:endParaRPr lang="en-US" dirty="0"/>
        </a:p>
      </dgm:t>
    </dgm:pt>
    <dgm:pt modelId="{7ACE9301-EA8C-4551-818F-90223BAA1FE9}" type="parTrans" cxnId="{2575D023-D5E7-4161-9301-5DF26F9FA9F6}">
      <dgm:prSet/>
      <dgm:spPr/>
      <dgm:t>
        <a:bodyPr/>
        <a:lstStyle/>
        <a:p>
          <a:endParaRPr lang="en-US"/>
        </a:p>
      </dgm:t>
    </dgm:pt>
    <dgm:pt modelId="{5ED54217-EEE1-4743-9486-845B85284DD1}" type="sibTrans" cxnId="{2575D023-D5E7-4161-9301-5DF26F9FA9F6}">
      <dgm:prSet/>
      <dgm:spPr/>
      <dgm:t>
        <a:bodyPr/>
        <a:lstStyle/>
        <a:p>
          <a:endParaRPr lang="en-US"/>
        </a:p>
      </dgm:t>
    </dgm:pt>
    <dgm:pt modelId="{2A7E5CD3-F15B-4A25-8CD4-072E848B03A2}">
      <dgm:prSet phldrT="[Text]"/>
      <dgm:spPr/>
      <dgm:t>
        <a:bodyPr/>
        <a:lstStyle/>
        <a:p>
          <a:r>
            <a:rPr lang="en-US" dirty="0" smtClean="0"/>
            <a:t>3. Performance Management</a:t>
          </a:r>
          <a:endParaRPr lang="en-US" dirty="0"/>
        </a:p>
      </dgm:t>
    </dgm:pt>
    <dgm:pt modelId="{36E3D6C6-DA4F-4022-B197-376D149FAAC7}" type="parTrans" cxnId="{6D9BA92C-9C39-411F-88BC-B8A44B49500A}">
      <dgm:prSet/>
      <dgm:spPr/>
      <dgm:t>
        <a:bodyPr/>
        <a:lstStyle/>
        <a:p>
          <a:endParaRPr lang="en-US"/>
        </a:p>
      </dgm:t>
    </dgm:pt>
    <dgm:pt modelId="{404CE1E2-4F45-4945-9087-DE3DD08A93CE}" type="sibTrans" cxnId="{6D9BA92C-9C39-411F-88BC-B8A44B49500A}">
      <dgm:prSet/>
      <dgm:spPr/>
      <dgm:t>
        <a:bodyPr/>
        <a:lstStyle/>
        <a:p>
          <a:endParaRPr lang="en-US"/>
        </a:p>
      </dgm:t>
    </dgm:pt>
    <dgm:pt modelId="{2004BA74-0796-47DA-A4F8-9BE06EC8237F}">
      <dgm:prSet phldrT="[Text]"/>
      <dgm:spPr/>
      <dgm:t>
        <a:bodyPr/>
        <a:lstStyle/>
        <a:p>
          <a:r>
            <a:rPr lang="en-US" dirty="0" smtClean="0"/>
            <a:t>4. Training</a:t>
          </a:r>
          <a:endParaRPr lang="en-US" dirty="0"/>
        </a:p>
      </dgm:t>
    </dgm:pt>
    <dgm:pt modelId="{AC73CC0E-62ED-495E-881E-D049A9BC70CE}" type="parTrans" cxnId="{CAB3227B-D53B-4DEB-BAA7-1F34B3988A3D}">
      <dgm:prSet/>
      <dgm:spPr/>
      <dgm:t>
        <a:bodyPr/>
        <a:lstStyle/>
        <a:p>
          <a:endParaRPr lang="en-US"/>
        </a:p>
      </dgm:t>
    </dgm:pt>
    <dgm:pt modelId="{9D83F89E-5B80-4060-AD74-A41EEECDF4F3}" type="sibTrans" cxnId="{CAB3227B-D53B-4DEB-BAA7-1F34B3988A3D}">
      <dgm:prSet/>
      <dgm:spPr/>
      <dgm:t>
        <a:bodyPr/>
        <a:lstStyle/>
        <a:p>
          <a:endParaRPr lang="en-US"/>
        </a:p>
      </dgm:t>
    </dgm:pt>
    <dgm:pt modelId="{681E997F-7EE6-46EC-B19A-791981667096}" type="pres">
      <dgm:prSet presAssocID="{5479CF56-80CD-49A2-99DB-1E445478E65D}" presName="Name0" presStyleCnt="0">
        <dgm:presLayoutVars>
          <dgm:chMax val="7"/>
          <dgm:chPref val="7"/>
          <dgm:dir/>
          <dgm:animLvl val="lvl"/>
        </dgm:presLayoutVars>
      </dgm:prSet>
      <dgm:spPr/>
      <dgm:t>
        <a:bodyPr/>
        <a:lstStyle/>
        <a:p>
          <a:endParaRPr lang="en-US"/>
        </a:p>
      </dgm:t>
    </dgm:pt>
    <dgm:pt modelId="{0EB433C5-86F2-4CB7-89DD-915B3BEF682A}" type="pres">
      <dgm:prSet presAssocID="{6FE16118-8EAA-49D9-9AD9-97F7E7D1FAE7}" presName="Accent1" presStyleCnt="0"/>
      <dgm:spPr/>
    </dgm:pt>
    <dgm:pt modelId="{8548DB90-7C05-4BD4-9EF4-5FFC83F87015}" type="pres">
      <dgm:prSet presAssocID="{6FE16118-8EAA-49D9-9AD9-97F7E7D1FAE7}" presName="Accent" presStyleLbl="node1" presStyleIdx="0" presStyleCnt="4"/>
      <dgm:spPr>
        <a:solidFill>
          <a:schemeClr val="accent1">
            <a:lumMod val="50000"/>
          </a:schemeClr>
        </a:solidFill>
      </dgm:spPr>
    </dgm:pt>
    <dgm:pt modelId="{93936D00-994A-4525-AFBE-F3E9F986E365}" type="pres">
      <dgm:prSet presAssocID="{6FE16118-8EAA-49D9-9AD9-97F7E7D1FAE7}" presName="Parent1" presStyleLbl="revTx" presStyleIdx="0" presStyleCnt="4">
        <dgm:presLayoutVars>
          <dgm:chMax val="1"/>
          <dgm:chPref val="1"/>
          <dgm:bulletEnabled val="1"/>
        </dgm:presLayoutVars>
      </dgm:prSet>
      <dgm:spPr/>
      <dgm:t>
        <a:bodyPr/>
        <a:lstStyle/>
        <a:p>
          <a:endParaRPr lang="en-US"/>
        </a:p>
      </dgm:t>
    </dgm:pt>
    <dgm:pt modelId="{C6093DDF-9F0A-42C9-AB18-85C3B583EF2C}" type="pres">
      <dgm:prSet presAssocID="{E72B19DD-2FCF-4FCB-AB3B-B45A44405384}" presName="Accent2" presStyleCnt="0"/>
      <dgm:spPr/>
    </dgm:pt>
    <dgm:pt modelId="{810778DF-B0C8-416F-B7FE-9D95E8D9440E}" type="pres">
      <dgm:prSet presAssocID="{E72B19DD-2FCF-4FCB-AB3B-B45A44405384}" presName="Accent" presStyleLbl="node1" presStyleIdx="1" presStyleCnt="4"/>
      <dgm:spPr>
        <a:solidFill>
          <a:schemeClr val="accent1">
            <a:lumMod val="75000"/>
          </a:schemeClr>
        </a:solidFill>
      </dgm:spPr>
    </dgm:pt>
    <dgm:pt modelId="{0EE60F5A-111A-43D5-9951-547EEF09E08E}" type="pres">
      <dgm:prSet presAssocID="{E72B19DD-2FCF-4FCB-AB3B-B45A44405384}" presName="Parent2" presStyleLbl="revTx" presStyleIdx="1" presStyleCnt="4">
        <dgm:presLayoutVars>
          <dgm:chMax val="1"/>
          <dgm:chPref val="1"/>
          <dgm:bulletEnabled val="1"/>
        </dgm:presLayoutVars>
      </dgm:prSet>
      <dgm:spPr/>
      <dgm:t>
        <a:bodyPr/>
        <a:lstStyle/>
        <a:p>
          <a:endParaRPr lang="en-US"/>
        </a:p>
      </dgm:t>
    </dgm:pt>
    <dgm:pt modelId="{8EB0A5B6-FEB5-4E50-9122-6F7D4319F148}" type="pres">
      <dgm:prSet presAssocID="{2A7E5CD3-F15B-4A25-8CD4-072E848B03A2}" presName="Accent3" presStyleCnt="0"/>
      <dgm:spPr/>
    </dgm:pt>
    <dgm:pt modelId="{EBFD1CDE-94F4-4F0E-B634-1C2C8BF155C1}" type="pres">
      <dgm:prSet presAssocID="{2A7E5CD3-F15B-4A25-8CD4-072E848B03A2}" presName="Accent" presStyleLbl="node1" presStyleIdx="2" presStyleCnt="4"/>
      <dgm:spPr>
        <a:solidFill>
          <a:schemeClr val="accent1">
            <a:lumMod val="60000"/>
            <a:lumOff val="40000"/>
          </a:schemeClr>
        </a:solidFill>
      </dgm:spPr>
    </dgm:pt>
    <dgm:pt modelId="{FC5521F5-B05E-4178-8F40-675AC173DDA3}" type="pres">
      <dgm:prSet presAssocID="{2A7E5CD3-F15B-4A25-8CD4-072E848B03A2}" presName="Parent3" presStyleLbl="revTx" presStyleIdx="2" presStyleCnt="4">
        <dgm:presLayoutVars>
          <dgm:chMax val="1"/>
          <dgm:chPref val="1"/>
          <dgm:bulletEnabled val="1"/>
        </dgm:presLayoutVars>
      </dgm:prSet>
      <dgm:spPr/>
      <dgm:t>
        <a:bodyPr/>
        <a:lstStyle/>
        <a:p>
          <a:endParaRPr lang="en-US"/>
        </a:p>
      </dgm:t>
    </dgm:pt>
    <dgm:pt modelId="{3D877E8E-E3EB-430D-A66C-4EC30D446B4F}" type="pres">
      <dgm:prSet presAssocID="{2004BA74-0796-47DA-A4F8-9BE06EC8237F}" presName="Accent4" presStyleCnt="0"/>
      <dgm:spPr/>
    </dgm:pt>
    <dgm:pt modelId="{20444984-A9B2-46DB-B03B-E0EA590E0959}" type="pres">
      <dgm:prSet presAssocID="{2004BA74-0796-47DA-A4F8-9BE06EC8237F}" presName="Accent" presStyleLbl="node1" presStyleIdx="3" presStyleCnt="4"/>
      <dgm:spPr>
        <a:solidFill>
          <a:schemeClr val="accent1">
            <a:lumMod val="20000"/>
            <a:lumOff val="80000"/>
          </a:schemeClr>
        </a:solidFill>
      </dgm:spPr>
    </dgm:pt>
    <dgm:pt modelId="{5CD06954-DDD3-4E09-A084-8B83ACFC3D36}" type="pres">
      <dgm:prSet presAssocID="{2004BA74-0796-47DA-A4F8-9BE06EC8237F}" presName="Parent4" presStyleLbl="revTx" presStyleIdx="3" presStyleCnt="4">
        <dgm:presLayoutVars>
          <dgm:chMax val="1"/>
          <dgm:chPref val="1"/>
          <dgm:bulletEnabled val="1"/>
        </dgm:presLayoutVars>
      </dgm:prSet>
      <dgm:spPr/>
      <dgm:t>
        <a:bodyPr/>
        <a:lstStyle/>
        <a:p>
          <a:endParaRPr lang="en-US"/>
        </a:p>
      </dgm:t>
    </dgm:pt>
  </dgm:ptLst>
  <dgm:cxnLst>
    <dgm:cxn modelId="{CAB3227B-D53B-4DEB-BAA7-1F34B3988A3D}" srcId="{5479CF56-80CD-49A2-99DB-1E445478E65D}" destId="{2004BA74-0796-47DA-A4F8-9BE06EC8237F}" srcOrd="3" destOrd="0" parTransId="{AC73CC0E-62ED-495E-881E-D049A9BC70CE}" sibTransId="{9D83F89E-5B80-4060-AD74-A41EEECDF4F3}"/>
    <dgm:cxn modelId="{198993EA-5938-4B2E-BEED-503563847F25}" type="presOf" srcId="{2004BA74-0796-47DA-A4F8-9BE06EC8237F}" destId="{5CD06954-DDD3-4E09-A084-8B83ACFC3D36}" srcOrd="0" destOrd="0" presId="urn:microsoft.com/office/officeart/2009/layout/CircleArrowProcess"/>
    <dgm:cxn modelId="{EBB2D712-21D9-4E99-9478-D9968BA62028}" type="presOf" srcId="{2A7E5CD3-F15B-4A25-8CD4-072E848B03A2}" destId="{FC5521F5-B05E-4178-8F40-675AC173DDA3}" srcOrd="0" destOrd="0" presId="urn:microsoft.com/office/officeart/2009/layout/CircleArrowProcess"/>
    <dgm:cxn modelId="{427640AB-6DC9-4443-A0A8-EBE57D36EDF6}" type="presOf" srcId="{E72B19DD-2FCF-4FCB-AB3B-B45A44405384}" destId="{0EE60F5A-111A-43D5-9951-547EEF09E08E}" srcOrd="0" destOrd="0" presId="urn:microsoft.com/office/officeart/2009/layout/CircleArrowProcess"/>
    <dgm:cxn modelId="{6D9BA92C-9C39-411F-88BC-B8A44B49500A}" srcId="{5479CF56-80CD-49A2-99DB-1E445478E65D}" destId="{2A7E5CD3-F15B-4A25-8CD4-072E848B03A2}" srcOrd="2" destOrd="0" parTransId="{36E3D6C6-DA4F-4022-B197-376D149FAAC7}" sibTransId="{404CE1E2-4F45-4945-9087-DE3DD08A93CE}"/>
    <dgm:cxn modelId="{48C91E14-C53D-4BE5-A672-95AB422352B3}" type="presOf" srcId="{6FE16118-8EAA-49D9-9AD9-97F7E7D1FAE7}" destId="{93936D00-994A-4525-AFBE-F3E9F986E365}" srcOrd="0" destOrd="0" presId="urn:microsoft.com/office/officeart/2009/layout/CircleArrowProcess"/>
    <dgm:cxn modelId="{C131C354-EB79-4538-9163-B4D8E1E2167E}" type="presOf" srcId="{5479CF56-80CD-49A2-99DB-1E445478E65D}" destId="{681E997F-7EE6-46EC-B19A-791981667096}" srcOrd="0" destOrd="0" presId="urn:microsoft.com/office/officeart/2009/layout/CircleArrowProcess"/>
    <dgm:cxn modelId="{2575D023-D5E7-4161-9301-5DF26F9FA9F6}" srcId="{5479CF56-80CD-49A2-99DB-1E445478E65D}" destId="{E72B19DD-2FCF-4FCB-AB3B-B45A44405384}" srcOrd="1" destOrd="0" parTransId="{7ACE9301-EA8C-4551-818F-90223BAA1FE9}" sibTransId="{5ED54217-EEE1-4743-9486-845B85284DD1}"/>
    <dgm:cxn modelId="{BE2F53E0-5841-477A-B8C1-DDF96B302B71}" srcId="{5479CF56-80CD-49A2-99DB-1E445478E65D}" destId="{6FE16118-8EAA-49D9-9AD9-97F7E7D1FAE7}" srcOrd="0" destOrd="0" parTransId="{0CD4D5E9-4859-42A8-B3C8-8D8E0582BB51}" sibTransId="{D740ABE7-69F3-4888-9D51-BE82E05DA1D4}"/>
    <dgm:cxn modelId="{6FA8F6B2-E43E-4A6C-A407-A807CA8B01F7}" type="presParOf" srcId="{681E997F-7EE6-46EC-B19A-791981667096}" destId="{0EB433C5-86F2-4CB7-89DD-915B3BEF682A}" srcOrd="0" destOrd="0" presId="urn:microsoft.com/office/officeart/2009/layout/CircleArrowProcess"/>
    <dgm:cxn modelId="{EEA4A259-8FCA-4E58-B173-15050F06F8B8}" type="presParOf" srcId="{0EB433C5-86F2-4CB7-89DD-915B3BEF682A}" destId="{8548DB90-7C05-4BD4-9EF4-5FFC83F87015}" srcOrd="0" destOrd="0" presId="urn:microsoft.com/office/officeart/2009/layout/CircleArrowProcess"/>
    <dgm:cxn modelId="{C88DBFB2-64A1-485D-AA7C-B103342F6204}" type="presParOf" srcId="{681E997F-7EE6-46EC-B19A-791981667096}" destId="{93936D00-994A-4525-AFBE-F3E9F986E365}" srcOrd="1" destOrd="0" presId="urn:microsoft.com/office/officeart/2009/layout/CircleArrowProcess"/>
    <dgm:cxn modelId="{29A8DE37-349C-423A-A0D7-C990EDF546DB}" type="presParOf" srcId="{681E997F-7EE6-46EC-B19A-791981667096}" destId="{C6093DDF-9F0A-42C9-AB18-85C3B583EF2C}" srcOrd="2" destOrd="0" presId="urn:microsoft.com/office/officeart/2009/layout/CircleArrowProcess"/>
    <dgm:cxn modelId="{C1C466CD-E5FD-43DC-BA64-7C929A96C9BC}" type="presParOf" srcId="{C6093DDF-9F0A-42C9-AB18-85C3B583EF2C}" destId="{810778DF-B0C8-416F-B7FE-9D95E8D9440E}" srcOrd="0" destOrd="0" presId="urn:microsoft.com/office/officeart/2009/layout/CircleArrowProcess"/>
    <dgm:cxn modelId="{DB372148-C4BC-40A9-8FA1-59B4B1D331DC}" type="presParOf" srcId="{681E997F-7EE6-46EC-B19A-791981667096}" destId="{0EE60F5A-111A-43D5-9951-547EEF09E08E}" srcOrd="3" destOrd="0" presId="urn:microsoft.com/office/officeart/2009/layout/CircleArrowProcess"/>
    <dgm:cxn modelId="{9615D8FD-F4BF-4766-B416-0E5437E4C146}" type="presParOf" srcId="{681E997F-7EE6-46EC-B19A-791981667096}" destId="{8EB0A5B6-FEB5-4E50-9122-6F7D4319F148}" srcOrd="4" destOrd="0" presId="urn:microsoft.com/office/officeart/2009/layout/CircleArrowProcess"/>
    <dgm:cxn modelId="{BFF6C5CB-489A-477F-85A4-DB995930B69E}" type="presParOf" srcId="{8EB0A5B6-FEB5-4E50-9122-6F7D4319F148}" destId="{EBFD1CDE-94F4-4F0E-B634-1C2C8BF155C1}" srcOrd="0" destOrd="0" presId="urn:microsoft.com/office/officeart/2009/layout/CircleArrowProcess"/>
    <dgm:cxn modelId="{ED36AA03-7179-4A8E-AABC-929185418D72}" type="presParOf" srcId="{681E997F-7EE6-46EC-B19A-791981667096}" destId="{FC5521F5-B05E-4178-8F40-675AC173DDA3}" srcOrd="5" destOrd="0" presId="urn:microsoft.com/office/officeart/2009/layout/CircleArrowProcess"/>
    <dgm:cxn modelId="{BA9F2F9B-E779-4E34-9F5F-8BD6A78DA66F}" type="presParOf" srcId="{681E997F-7EE6-46EC-B19A-791981667096}" destId="{3D877E8E-E3EB-430D-A66C-4EC30D446B4F}" srcOrd="6" destOrd="0" presId="urn:microsoft.com/office/officeart/2009/layout/CircleArrowProcess"/>
    <dgm:cxn modelId="{790028C6-3633-42A0-95A8-76DFB213C39F}" type="presParOf" srcId="{3D877E8E-E3EB-430D-A66C-4EC30D446B4F}" destId="{20444984-A9B2-46DB-B03B-E0EA590E0959}" srcOrd="0" destOrd="0" presId="urn:microsoft.com/office/officeart/2009/layout/CircleArrowProcess"/>
    <dgm:cxn modelId="{875A6578-68E0-4B30-B833-3AB2276B859C}" type="presParOf" srcId="{681E997F-7EE6-46EC-B19A-791981667096}" destId="{5CD06954-DDD3-4E09-A084-8B83ACFC3D36}"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ED04F98-1FC1-4E3A-9464-C02C7FAB8A22}" type="datetimeFigureOut">
              <a:rPr lang="en-US" smtClean="0"/>
              <a:t>3/4/2016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D6340DA-506E-4ECB-A3E9-55D4133D2F8C}" type="slidenum">
              <a:rPr lang="en-US" smtClean="0"/>
              <a:t>‹#›</a:t>
            </a:fld>
            <a:endParaRPr lang="en-US"/>
          </a:p>
        </p:txBody>
      </p:sp>
    </p:spTree>
    <p:extLst>
      <p:ext uri="{BB962C8B-B14F-4D97-AF65-F5344CB8AC3E}">
        <p14:creationId xmlns:p14="http://schemas.microsoft.com/office/powerpoint/2010/main" val="208311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2BCC89-0565-4E99-B195-DFF95423B9EE}" type="datetimeFigureOut">
              <a:rPr lang="en-US" smtClean="0"/>
              <a:t>3/4/2016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105880-7FA4-46ED-927D-65DDABEB52AA}" type="slidenum">
              <a:rPr lang="en-US" smtClean="0"/>
              <a:t>‹#›</a:t>
            </a:fld>
            <a:endParaRPr lang="en-US"/>
          </a:p>
        </p:txBody>
      </p:sp>
    </p:spTree>
    <p:extLst>
      <p:ext uri="{BB962C8B-B14F-4D97-AF65-F5344CB8AC3E}">
        <p14:creationId xmlns:p14="http://schemas.microsoft.com/office/powerpoint/2010/main" val="541566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49945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20760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465928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19141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39740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977884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975790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708910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427832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017012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76338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158292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709263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00050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070303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571308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7540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632238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579008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97468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7213" y="511175"/>
            <a:ext cx="3192462" cy="23939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8179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ABCA5F-291D-4908-AA77-746388AB8B95}"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470417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D43AF-F758-4077-B6AF-132727F520A0}"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187317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F3AA1-0DC1-44FF-A3CC-68E97C2BF53F}"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79531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1F172-4E23-4A32-8EAD-807792FDE544}"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5761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416A5-5C9C-4150-B31F-C9C5D11B877C}" type="datetime1">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75370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ACD36F-58A3-4FEC-A372-CB8B4740D3B8}" type="datetime1">
              <a:rPr lang="en-US" smtClean="0"/>
              <a:t>3/4/2016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111650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B69011-1D14-4A6E-AD22-41AAEB359286}" type="datetime1">
              <a:rPr lang="en-US" smtClean="0"/>
              <a:t>3/4/2016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31469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A54DC-6BED-43D4-9B75-39B0998071DC}" type="datetime1">
              <a:rPr lang="en-US" smtClean="0"/>
              <a:t>3/4/2016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133683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96BDD-9FAF-4D67-9498-61F905CC6DCA}" type="datetime1">
              <a:rPr lang="en-US" smtClean="0"/>
              <a:t>3/4/2016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156204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40E7D-E564-442D-8A7A-8AC26CD945B6}" type="datetime1">
              <a:rPr lang="en-US" smtClean="0"/>
              <a:t>3/4/2016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85748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A49E3-C438-440D-8D1D-F1C3CD957E66}" type="datetime1">
              <a:rPr lang="en-US" smtClean="0"/>
              <a:t>3/4/2016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4247794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chemeClr val="bg1"/>
            </a:gs>
            <a:gs pos="80000">
              <a:srgbClr val="DFDBD3"/>
            </a:gs>
            <a:gs pos="100000">
              <a:srgbClr val="D5D0C5"/>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83A53-56CA-4372-9F94-C7DA3C6C5D6C}" type="datetime1">
              <a:rPr lang="en-US" smtClean="0"/>
              <a:t>3/4/2016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887957774"/>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371600"/>
            <a:ext cx="8667043" cy="1015663"/>
          </a:xfrm>
          <a:prstGeom prst="rect">
            <a:avLst/>
          </a:prstGeom>
          <a:noFill/>
          <a:ln>
            <a:noFill/>
          </a:ln>
        </p:spPr>
        <p:txBody>
          <a:bodyPr wrap="square" lIns="0" tIns="0" rIns="0" bIns="0" rtlCol="0">
            <a:noAutofit/>
            <a:scene3d>
              <a:camera prst="orthographicFront"/>
              <a:lightRig rig="morning" dir="t"/>
            </a:scene3d>
            <a:sp3d extrusionH="76200" prstMaterial="powder">
              <a:bevelT w="50800" prst="softRound"/>
              <a:extrusionClr>
                <a:schemeClr val="bg2">
                  <a:lumMod val="50000"/>
                </a:schemeClr>
              </a:extrusionClr>
              <a:contourClr>
                <a:schemeClr val="bg1"/>
              </a:contourClr>
            </a:sp3d>
          </a:bodyPr>
          <a:lstStyle/>
          <a:p>
            <a:pPr algn="ctr"/>
            <a:r>
              <a:rPr lang="en-US" sz="4000" spc="2200" dirty="0" smtClean="0">
                <a:ln w="19050">
                  <a:noFill/>
                </a:ln>
                <a:solidFill>
                  <a:schemeClr val="bg2">
                    <a:lumMod val="50000"/>
                  </a:schemeClr>
                </a:solidFill>
                <a:effectLst>
                  <a:outerShdw blurRad="60007" dist="310007" dir="7680000" sy="30000" kx="1300200" algn="ctr" rotWithShape="0">
                    <a:prstClr val="black">
                      <a:alpha val="15000"/>
                    </a:prstClr>
                  </a:outerShdw>
                </a:effectLst>
                <a:latin typeface="Calisto MT" pitchFamily="18" charset="0"/>
              </a:rPr>
              <a:t>COMPETENCY</a:t>
            </a:r>
            <a:endParaRPr lang="en-US" sz="3600" spc="2200" dirty="0" smtClean="0">
              <a:ln w="19050">
                <a:noFill/>
              </a:ln>
              <a:solidFill>
                <a:schemeClr val="bg2">
                  <a:lumMod val="50000"/>
                </a:schemeClr>
              </a:solidFill>
              <a:effectLst>
                <a:outerShdw blurRad="60007" dist="310007" dir="7680000" sy="30000" kx="1300200" algn="ctr" rotWithShape="0">
                  <a:prstClr val="black">
                    <a:alpha val="15000"/>
                  </a:prstClr>
                </a:outerShdw>
              </a:effectLst>
              <a:latin typeface="Calisto MT" pitchFamily="18" charset="0"/>
            </a:endParaRPr>
          </a:p>
          <a:p>
            <a:pPr algn="ctr"/>
            <a:r>
              <a:rPr lang="en-US" sz="4000" spc="2200" dirty="0" smtClean="0">
                <a:ln w="19050">
                  <a:noFill/>
                </a:ln>
                <a:solidFill>
                  <a:schemeClr val="bg2">
                    <a:lumMod val="50000"/>
                  </a:schemeClr>
                </a:solidFill>
                <a:effectLst>
                  <a:outerShdw blurRad="60007" dist="310007" dir="7680000" sy="30000" kx="1300200" algn="ctr" rotWithShape="0">
                    <a:prstClr val="black">
                      <a:alpha val="15000"/>
                    </a:prstClr>
                  </a:outerShdw>
                </a:effectLst>
                <a:latin typeface="Calisto MT" pitchFamily="18" charset="0"/>
              </a:rPr>
              <a:t>FRAMEWORK</a:t>
            </a:r>
            <a:endParaRPr lang="en-US" sz="3600" spc="2200" dirty="0" smtClean="0">
              <a:ln w="19050">
                <a:noFill/>
              </a:ln>
              <a:solidFill>
                <a:schemeClr val="bg2">
                  <a:lumMod val="50000"/>
                </a:schemeClr>
              </a:solidFill>
              <a:effectLst>
                <a:outerShdw blurRad="60007" dist="310007" dir="7680000" sy="30000" kx="1300200" algn="ctr" rotWithShape="0">
                  <a:prstClr val="black">
                    <a:alpha val="15000"/>
                  </a:prstClr>
                </a:outerShdw>
              </a:effectLst>
              <a:latin typeface="Calisto MT" pitchFamily="18" charset="0"/>
            </a:endParaRPr>
          </a:p>
          <a:p>
            <a:pPr algn="ctr"/>
            <a:r>
              <a:rPr lang="en-US" sz="6000" spc="2200" dirty="0" smtClean="0">
                <a:ln w="19050">
                  <a:noFill/>
                </a:ln>
                <a:solidFill>
                  <a:schemeClr val="bg2">
                    <a:lumMod val="50000"/>
                  </a:schemeClr>
                </a:solidFill>
                <a:effectLst>
                  <a:outerShdw blurRad="60007" dist="310007" dir="7680000" sy="30000" kx="1300200" algn="ctr" rotWithShape="0">
                    <a:prstClr val="black">
                      <a:alpha val="15000"/>
                    </a:prstClr>
                  </a:outerShdw>
                </a:effectLst>
                <a:latin typeface="Calisto MT" pitchFamily="18" charset="0"/>
              </a:rPr>
              <a:t>3G</a:t>
            </a:r>
            <a:endParaRPr lang="en-US" sz="6000" spc="2200" dirty="0">
              <a:ln w="19050">
                <a:noFill/>
              </a:ln>
              <a:solidFill>
                <a:schemeClr val="bg2">
                  <a:lumMod val="50000"/>
                </a:schemeClr>
              </a:solidFill>
              <a:effectLst>
                <a:outerShdw blurRad="60007" dist="310007" dir="7680000" sy="30000" kx="1300200" algn="ctr" rotWithShape="0">
                  <a:prstClr val="black">
                    <a:alpha val="15000"/>
                  </a:prstClr>
                </a:outerShdw>
              </a:effectLst>
              <a:latin typeface="Calisto MT" pitchFamily="18" charset="0"/>
            </a:endParaRPr>
          </a:p>
        </p:txBody>
      </p:sp>
      <p:sp>
        <p:nvSpPr>
          <p:cNvPr id="2" name="TextBox 1"/>
          <p:cNvSpPr txBox="1"/>
          <p:nvPr/>
        </p:nvSpPr>
        <p:spPr>
          <a:xfrm>
            <a:off x="3403042" y="5638800"/>
            <a:ext cx="4191000" cy="830997"/>
          </a:xfrm>
          <a:prstGeom prst="rect">
            <a:avLst/>
          </a:prstGeom>
          <a:noFill/>
        </p:spPr>
        <p:txBody>
          <a:bodyPr wrap="square" rtlCol="0">
            <a:spAutoFit/>
          </a:bodyPr>
          <a:lstStyle/>
          <a:p>
            <a:pPr algn="r"/>
            <a:r>
              <a:rPr lang="en-US" sz="1200" dirty="0" smtClean="0">
                <a:solidFill>
                  <a:schemeClr val="tx1">
                    <a:lumMod val="65000"/>
                    <a:lumOff val="35000"/>
                  </a:schemeClr>
                </a:solidFill>
                <a:latin typeface="Arial" panose="020B0604020202020204" pitchFamily="34" charset="0"/>
                <a:cs typeface="Arial" panose="020B0604020202020204" pitchFamily="34" charset="0"/>
              </a:rPr>
              <a:t>Competency Framework 3G is product of the Los Angeles County Office of Education (LACOE) Personnel Commission. Training content modified from</a:t>
            </a:r>
          </a:p>
          <a:p>
            <a:pPr algn="r"/>
            <a:r>
              <a:rPr lang="en-US" sz="1200" dirty="0" smtClean="0">
                <a:solidFill>
                  <a:schemeClr val="tx1">
                    <a:lumMod val="65000"/>
                    <a:lumOff val="35000"/>
                  </a:schemeClr>
                </a:solidFill>
                <a:latin typeface="Arial" panose="020B0604020202020204" pitchFamily="34" charset="0"/>
                <a:cs typeface="Arial" panose="020B0604020202020204" pitchFamily="34" charset="0"/>
              </a:rPr>
              <a:t>Framework Architect, Dr. Rod Freudenberg.</a:t>
            </a:r>
            <a:endParaRPr lang="en-US" sz="12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5638800"/>
            <a:ext cx="1028210" cy="847579"/>
          </a:xfrm>
          <a:prstGeom prst="rect">
            <a:avLst/>
          </a:prstGeom>
        </p:spPr>
      </p:pic>
      <p:cxnSp>
        <p:nvCxnSpPr>
          <p:cNvPr id="8" name="Straight Connector 7"/>
          <p:cNvCxnSpPr/>
          <p:nvPr/>
        </p:nvCxnSpPr>
        <p:spPr>
          <a:xfrm>
            <a:off x="7594042" y="5558998"/>
            <a:ext cx="0" cy="990600"/>
          </a:xfrm>
          <a:prstGeom prst="line">
            <a:avLst/>
          </a:prstGeom>
          <a:ln w="1270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4" name="Slide Number Placeholder 3"/>
          <p:cNvSpPr>
            <a:spLocks noGrp="1"/>
          </p:cNvSpPr>
          <p:nvPr>
            <p:ph type="sldNum" sz="quarter" idx="12"/>
          </p:nvPr>
        </p:nvSpPr>
        <p:spPr/>
        <p:txBody>
          <a:bodyPr/>
          <a:lstStyle/>
          <a:p>
            <a:endParaRPr lang="en-US" dirty="0"/>
          </a:p>
        </p:txBody>
      </p:sp>
      <p:sp>
        <p:nvSpPr>
          <p:cNvPr id="7" name="TextBox 6"/>
          <p:cNvSpPr txBox="1"/>
          <p:nvPr/>
        </p:nvSpPr>
        <p:spPr>
          <a:xfrm>
            <a:off x="2366431" y="4215229"/>
            <a:ext cx="4391379" cy="338554"/>
          </a:xfrm>
          <a:prstGeom prst="rect">
            <a:avLst/>
          </a:prstGeom>
          <a:noFill/>
        </p:spPr>
        <p:txBody>
          <a:bodyPr wrap="square" rtlCol="0">
            <a:spAutoFit/>
          </a:bodyPr>
          <a:lstStyle/>
          <a:p>
            <a:pPr algn="ctr"/>
            <a:r>
              <a:rPr lang="en-US" sz="1600" dirty="0" smtClean="0">
                <a:solidFill>
                  <a:schemeClr val="tx1">
                    <a:lumMod val="65000"/>
                    <a:lumOff val="35000"/>
                  </a:schemeClr>
                </a:solidFill>
                <a:latin typeface="Arial" panose="020B0604020202020204" pitchFamily="34" charset="0"/>
                <a:cs typeface="Arial" panose="020B0604020202020204" pitchFamily="34" charset="0"/>
              </a:rPr>
              <a:t>Shirley Chang, Pauline Bourne, &amp; Eric Rowen</a:t>
            </a:r>
            <a:endParaRPr lang="en-US" sz="16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8812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0"/>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Competencies: Complete List</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graphicFrame>
        <p:nvGraphicFramePr>
          <p:cNvPr id="5" name="Group 25"/>
          <p:cNvGraphicFramePr>
            <a:graphicFrameLocks noGrp="1"/>
          </p:cNvGraphicFramePr>
          <p:nvPr>
            <p:extLst>
              <p:ext uri="{D42A27DB-BD31-4B8C-83A1-F6EECF244321}">
                <p14:modId xmlns:p14="http://schemas.microsoft.com/office/powerpoint/2010/main" val="1684118246"/>
              </p:ext>
            </p:extLst>
          </p:nvPr>
        </p:nvGraphicFramePr>
        <p:xfrm>
          <a:off x="401638" y="1143000"/>
          <a:ext cx="8361362" cy="5510614"/>
        </p:xfrm>
        <a:graphic>
          <a:graphicData uri="http://schemas.openxmlformats.org/drawingml/2006/table">
            <a:tbl>
              <a:tblPr>
                <a:tableStyleId>{616DA210-FB5B-4158-B5E0-FEB733F419BA}</a:tableStyleId>
              </a:tblPr>
              <a:tblGrid>
                <a:gridCol w="2212231">
                  <a:extLst>
                    <a:ext uri="{9D8B030D-6E8A-4147-A177-3AD203B41FA5}">
                      <a16:colId xmlns:a16="http://schemas.microsoft.com/office/drawing/2014/main" xmlns="" val="20000"/>
                    </a:ext>
                  </a:extLst>
                </a:gridCol>
                <a:gridCol w="1824467">
                  <a:extLst>
                    <a:ext uri="{9D8B030D-6E8A-4147-A177-3AD203B41FA5}">
                      <a16:colId xmlns:a16="http://schemas.microsoft.com/office/drawing/2014/main" xmlns="" val="20001"/>
                    </a:ext>
                  </a:extLst>
                </a:gridCol>
                <a:gridCol w="2162332">
                  <a:extLst>
                    <a:ext uri="{9D8B030D-6E8A-4147-A177-3AD203B41FA5}">
                      <a16:colId xmlns:a16="http://schemas.microsoft.com/office/drawing/2014/main" xmlns="" val="20002"/>
                    </a:ext>
                  </a:extLst>
                </a:gridCol>
                <a:gridCol w="2162332">
                  <a:extLst>
                    <a:ext uri="{9D8B030D-6E8A-4147-A177-3AD203B41FA5}">
                      <a16:colId xmlns:a16="http://schemas.microsoft.com/office/drawing/2014/main" xmlns="" val="20003"/>
                    </a:ext>
                  </a:extLst>
                </a:gridCol>
              </a:tblGrid>
              <a:tr h="5510213">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1" u="sng" strike="noStrike" cap="none" normalizeH="0" baseline="0" dirty="0" smtClean="0">
                          <a:ln>
                            <a:noFill/>
                          </a:ln>
                          <a:solidFill>
                            <a:srgbClr val="C00000"/>
                          </a:solidFill>
                          <a:effectLst/>
                        </a:rPr>
                        <a:t>Informational (7)</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r>
                        <a:rPr kumimoji="0" lang="en-US" sz="1400" u="none" strike="noStrike" cap="none" normalizeH="0" baseline="0" dirty="0" smtClean="0">
                          <a:ln>
                            <a:noFill/>
                          </a:ln>
                          <a:effectLst/>
                        </a:rPr>
                        <a:t>Analyzing and Interpreting Data</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Critical Thinking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Decision Making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Fact Finding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Mathematical Facility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Mechanical Insight</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Reading Comprehension</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1" u="sng" strike="noStrike" cap="none" normalizeH="0" baseline="0" dirty="0" smtClean="0">
                          <a:ln>
                            <a:noFill/>
                          </a:ln>
                          <a:solidFill>
                            <a:srgbClr val="FF0000"/>
                          </a:solidFill>
                          <a:effectLst/>
                        </a:rPr>
                        <a:t>Occupational (9)</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r>
                        <a:rPr kumimoji="0" lang="en-US" sz="1400" u="none" strike="noStrike" cap="none" normalizeH="0" baseline="0" dirty="0" smtClean="0">
                          <a:ln>
                            <a:noFill/>
                          </a:ln>
                          <a:effectLst/>
                        </a:rPr>
                        <a:t>Design Sense</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Environmental Exposure Tolerance</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r>
                        <a:rPr kumimoji="0" lang="en-US" sz="1400" u="none" strike="noStrike" cap="none" normalizeH="0" baseline="0" dirty="0" smtClean="0">
                          <a:ln>
                            <a:noFill/>
                          </a:ln>
                          <a:effectLst/>
                        </a:rPr>
                        <a:t>General Physical Ability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Industry Awareness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Legal and Regulatory Navigation</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Manual Dexterity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Professional/Technical Expertise</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Using Technology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r>
                        <a:rPr kumimoji="0" lang="en-US" sz="1400" u="none" strike="noStrike" cap="none" normalizeH="0" baseline="0" dirty="0" smtClean="0">
                          <a:ln>
                            <a:noFill/>
                          </a:ln>
                          <a:effectLst/>
                        </a:rPr>
                        <a:t>Safety Focus</a:t>
                      </a:r>
                      <a:endParaRPr kumimoji="0" lang="en-US" sz="1400" b="0" i="0" u="none" strike="noStrike" cap="none" normalizeH="0" baseline="0" dirty="0" smtClean="0">
                        <a:ln>
                          <a:noFill/>
                        </a:ln>
                        <a:solidFill>
                          <a:schemeClr val="tx1">
                            <a:lumMod val="65000"/>
                            <a:lumOff val="35000"/>
                          </a:schemeClr>
                        </a:solidFill>
                        <a:effectLst/>
                        <a:latin typeface="Arial" pitchFamily="34" charset="0"/>
                      </a:endParaRPr>
                    </a:p>
                  </a:txBody>
                  <a:tcPr marL="91432" marR="91432" marT="45635" marB="45635" horzOverflow="overflow"/>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1" u="sng" strike="noStrike" cap="none" normalizeH="0" baseline="0" dirty="0" smtClean="0">
                          <a:ln>
                            <a:noFill/>
                          </a:ln>
                          <a:solidFill>
                            <a:schemeClr val="accent6"/>
                          </a:solidFill>
                          <a:effectLst/>
                        </a:rPr>
                        <a:t>Personal Effectiveness (8)</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Action &amp; Results Focus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Adaptability </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Attention to Detail</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Handling Stress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Innovation</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Integrity and Ethics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Learning Agility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Self Management</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400" u="sng"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1" u="sng" strike="noStrike" cap="none" normalizeH="0" baseline="0" dirty="0" smtClean="0">
                          <a:ln>
                            <a:noFill/>
                          </a:ln>
                          <a:solidFill>
                            <a:srgbClr val="43EA36"/>
                          </a:solidFill>
                          <a:effectLst/>
                        </a:rPr>
                        <a:t>Communication (6)</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Bilingual Facility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Informing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Listening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Oral Communication</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Presentation Skill</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Writing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400" b="0" i="0" u="none" strike="noStrike" cap="none" normalizeH="0" baseline="0" dirty="0" smtClean="0">
                        <a:ln>
                          <a:noFill/>
                        </a:ln>
                        <a:solidFill>
                          <a:schemeClr val="tx2"/>
                        </a:solidFill>
                        <a:effectLst>
                          <a:outerShdw blurRad="38100" dist="38100" dir="2700000" algn="tl">
                            <a:srgbClr val="C0C0C0"/>
                          </a:outerShdw>
                        </a:effectLst>
                        <a:latin typeface="Arial" pitchFamily="34" charset="0"/>
                      </a:endParaRPr>
                    </a:p>
                  </a:txBody>
                  <a:tcPr marL="91432" marR="91432" marT="45635" marB="45635" horzOverflow="overflow"/>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1" u="sng" strike="noStrike" cap="none" normalizeH="0" baseline="0" dirty="0" smtClean="0">
                          <a:ln>
                            <a:noFill/>
                          </a:ln>
                          <a:solidFill>
                            <a:srgbClr val="00B050"/>
                          </a:solidFill>
                          <a:effectLst/>
                        </a:rPr>
                        <a:t>Interpersonal (7)</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Customer Focus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Handling Conflict</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Influencing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Involving Others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Negotiating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Professional Impact</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Relationship Building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400" u="sng"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1" u="sng" strike="noStrike" cap="none" normalizeH="0" baseline="0" dirty="0" smtClean="0">
                          <a:ln>
                            <a:noFill/>
                          </a:ln>
                          <a:solidFill>
                            <a:srgbClr val="0070C0"/>
                          </a:solidFill>
                          <a:effectLst/>
                        </a:rPr>
                        <a:t>Group (8)</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Assessing Talent</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Delegating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Developing Others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Group Facilitation</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Leadership</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Managing Performance</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Teamwork</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Valuing Diversity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400" b="0" i="0" u="none" strike="noStrike" cap="none" normalizeH="0" baseline="0" dirty="0" smtClean="0">
                        <a:ln>
                          <a:noFill/>
                        </a:ln>
                        <a:solidFill>
                          <a:schemeClr val="tx2"/>
                        </a:solidFill>
                        <a:effectLst>
                          <a:outerShdw blurRad="38100" dist="38100" dir="2700000" algn="tl">
                            <a:srgbClr val="C0C0C0"/>
                          </a:outerShdw>
                        </a:effectLst>
                        <a:latin typeface="Arial" pitchFamily="34" charset="0"/>
                      </a:endParaRPr>
                    </a:p>
                  </a:txBody>
                  <a:tcPr marL="91432" marR="91432" marT="45635" marB="45635" horzOverflow="overflow"/>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1" u="sng" strike="noStrike" cap="none" normalizeH="0" baseline="0" dirty="0" smtClean="0">
                          <a:ln>
                            <a:noFill/>
                          </a:ln>
                          <a:solidFill>
                            <a:srgbClr val="7030A0"/>
                          </a:solidFill>
                          <a:effectLst/>
                        </a:rPr>
                        <a:t>Organizational (9)</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Allocating Resources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Leveraging Technology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Managing Change</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Organizational Design</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Organizational Savvy</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Org. Systems Thinking</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Business Process Analysis</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Project Management</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u="none" strike="noStrike" cap="none" normalizeH="0" baseline="0" dirty="0" smtClean="0">
                          <a:ln>
                            <a:noFill/>
                          </a:ln>
                          <a:effectLst/>
                        </a:rPr>
                        <a:t>Strategic View</a:t>
                      </a:r>
                      <a:endParaRPr kumimoji="0" lang="en-US" sz="1400" b="0" i="0" u="none" strike="noStrike" cap="none" normalizeH="0" baseline="0" dirty="0" smtClean="0">
                        <a:ln>
                          <a:noFill/>
                        </a:ln>
                        <a:solidFill>
                          <a:schemeClr val="tx1">
                            <a:lumMod val="65000"/>
                            <a:lumOff val="35000"/>
                          </a:schemeClr>
                        </a:solidFill>
                        <a:effectLst/>
                        <a:latin typeface="Arial" pitchFamily="34" charset="0"/>
                      </a:endParaRPr>
                    </a:p>
                  </a:txBody>
                  <a:tcPr marL="91432" marR="91432" marT="45635" marB="45635" horzOverflow="overflow"/>
                </a:tc>
                <a:extLst>
                  <a:ext uri="{0D108BD9-81ED-4DB2-BD59-A6C34878D82A}">
                    <a16:rowId xmlns:a16="http://schemas.microsoft.com/office/drawing/2014/main" xmlns="" val="10000"/>
                  </a:ext>
                </a:extLst>
              </a:tr>
            </a:tbl>
          </a:graphicData>
        </a:graphic>
      </p:graphicFrame>
      <p:sp>
        <p:nvSpPr>
          <p:cNvPr id="2" name="Slide Number Placeholder 1"/>
          <p:cNvSpPr>
            <a:spLocks noGrp="1"/>
          </p:cNvSpPr>
          <p:nvPr>
            <p:ph type="sldNum" sz="quarter" idx="12"/>
          </p:nvPr>
        </p:nvSpPr>
        <p:spPr/>
        <p:txBody>
          <a:bodyPr/>
          <a:lstStyle/>
          <a:p>
            <a:fld id="{FF75B4CE-5129-41CA-A75E-F2AE589D1F47}" type="slidenum">
              <a:rPr lang="en-US" smtClean="0"/>
              <a:pPr/>
              <a:t>10</a:t>
            </a:fld>
            <a:endParaRPr lang="en-US" dirty="0"/>
          </a:p>
        </p:txBody>
      </p:sp>
    </p:spTree>
    <p:extLst>
      <p:ext uri="{BB962C8B-B14F-4D97-AF65-F5344CB8AC3E}">
        <p14:creationId xmlns:p14="http://schemas.microsoft.com/office/powerpoint/2010/main" val="320562200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Competency Card Structure</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p:txBody>
          <a:bodyPr>
            <a:normAutofit fontScale="85000" lnSpcReduction="20000"/>
          </a:bodyPr>
          <a:lstStyle/>
          <a:p>
            <a:pPr marL="0" indent="0">
              <a:buNone/>
            </a:pPr>
            <a:r>
              <a:rPr lang="en-US" sz="2400" u="sng" dirty="0">
                <a:solidFill>
                  <a:schemeClr val="tx1">
                    <a:lumMod val="65000"/>
                    <a:lumOff val="35000"/>
                  </a:schemeClr>
                </a:solidFill>
                <a:latin typeface="Arial" panose="020B0604020202020204" pitchFamily="34" charset="0"/>
                <a:cs typeface="Arial" panose="020B0604020202020204" pitchFamily="34" charset="0"/>
              </a:rPr>
              <a:t>Group</a:t>
            </a:r>
            <a:r>
              <a:rPr lang="en-US" sz="2400" dirty="0">
                <a:solidFill>
                  <a:schemeClr val="tx1">
                    <a:lumMod val="65000"/>
                    <a:lumOff val="35000"/>
                  </a:schemeClr>
                </a:solidFill>
                <a:latin typeface="Arial" panose="020B0604020202020204" pitchFamily="34" charset="0"/>
                <a:cs typeface="Arial" panose="020B0604020202020204" pitchFamily="34" charset="0"/>
              </a:rPr>
              <a:t>:  Personal Effectiveness</a:t>
            </a:r>
          </a:p>
          <a:p>
            <a:pPr marL="0" indent="0">
              <a:buNone/>
            </a:pPr>
            <a:r>
              <a:rPr lang="en-US" sz="2400" u="sng" dirty="0">
                <a:solidFill>
                  <a:schemeClr val="tx1">
                    <a:lumMod val="65000"/>
                    <a:lumOff val="35000"/>
                  </a:schemeClr>
                </a:solidFill>
                <a:latin typeface="Arial" panose="020B0604020202020204" pitchFamily="34" charset="0"/>
                <a:cs typeface="Arial" panose="020B0604020202020204" pitchFamily="34" charset="0"/>
              </a:rPr>
              <a:t>Name</a:t>
            </a:r>
            <a:r>
              <a:rPr lang="en-US" sz="2400" dirty="0">
                <a:solidFill>
                  <a:schemeClr val="tx1">
                    <a:lumMod val="65000"/>
                    <a:lumOff val="35000"/>
                  </a:schemeClr>
                </a:solidFill>
                <a:latin typeface="Arial" panose="020B0604020202020204" pitchFamily="34" charset="0"/>
                <a:cs typeface="Arial" panose="020B0604020202020204" pitchFamily="34" charset="0"/>
              </a:rPr>
              <a:t>:  Attention to Detail</a:t>
            </a:r>
          </a:p>
          <a:p>
            <a:pPr marL="0" indent="0">
              <a:buNone/>
            </a:pPr>
            <a:r>
              <a:rPr lang="en-US" sz="2400" u="sng" dirty="0">
                <a:solidFill>
                  <a:schemeClr val="tx1">
                    <a:lumMod val="65000"/>
                    <a:lumOff val="35000"/>
                  </a:schemeClr>
                </a:solidFill>
                <a:latin typeface="Arial" panose="020B0604020202020204" pitchFamily="34" charset="0"/>
                <a:cs typeface="Arial" panose="020B0604020202020204" pitchFamily="34" charset="0"/>
              </a:rPr>
              <a:t>Tag</a:t>
            </a:r>
            <a:r>
              <a:rPr lang="en-US" sz="2400" dirty="0">
                <a:solidFill>
                  <a:schemeClr val="tx1">
                    <a:lumMod val="65000"/>
                    <a:lumOff val="35000"/>
                  </a:schemeClr>
                </a:solidFill>
                <a:latin typeface="Arial" panose="020B0604020202020204" pitchFamily="34" charset="0"/>
                <a:cs typeface="Arial" panose="020B0604020202020204" pitchFamily="34" charset="0"/>
              </a:rPr>
              <a:t>:  Focusing on the details of work content, work steps, and final work </a:t>
            </a:r>
            <a:r>
              <a:rPr lang="en-US" sz="2400" dirty="0" smtClean="0">
                <a:solidFill>
                  <a:schemeClr val="tx1">
                    <a:lumMod val="65000"/>
                    <a:lumOff val="35000"/>
                  </a:schemeClr>
                </a:solidFill>
                <a:latin typeface="Arial" panose="020B0604020202020204" pitchFamily="34" charset="0"/>
                <a:cs typeface="Arial" panose="020B0604020202020204" pitchFamily="34" charset="0"/>
              </a:rPr>
              <a:t>products</a:t>
            </a:r>
          </a:p>
          <a:p>
            <a:pPr marL="0" indent="0">
              <a:buNone/>
            </a:pP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2400" u="sng" dirty="0">
                <a:solidFill>
                  <a:schemeClr val="tx1">
                    <a:lumMod val="65000"/>
                    <a:lumOff val="35000"/>
                  </a:schemeClr>
                </a:solidFill>
                <a:latin typeface="Arial" panose="020B0604020202020204" pitchFamily="34" charset="0"/>
                <a:cs typeface="Arial" panose="020B0604020202020204" pitchFamily="34" charset="0"/>
              </a:rPr>
              <a:t>Effective</a:t>
            </a:r>
            <a:r>
              <a:rPr lang="en-US" sz="2400" dirty="0">
                <a:solidFill>
                  <a:schemeClr val="tx1">
                    <a:lumMod val="65000"/>
                    <a:lumOff val="35000"/>
                  </a:schemeClr>
                </a:solidFill>
                <a:latin typeface="Arial" panose="020B0604020202020204" pitchFamily="34" charset="0"/>
                <a:cs typeface="Arial" panose="020B0604020202020204" pitchFamily="34" charset="0"/>
              </a:rPr>
              <a:t>: </a:t>
            </a:r>
            <a:r>
              <a:rPr lang="en-US" sz="1900" dirty="0">
                <a:solidFill>
                  <a:schemeClr val="tx1">
                    <a:lumMod val="65000"/>
                    <a:lumOff val="35000"/>
                  </a:schemeClr>
                </a:solidFill>
                <a:latin typeface="Arial" panose="020B0604020202020204" pitchFamily="34" charset="0"/>
                <a:cs typeface="Arial" panose="020B0604020202020204" pitchFamily="34" charset="0"/>
              </a:rPr>
              <a:t>Shows a high level of care and thoroughness in handling the details of the job. Selects critical details to focus on. Checks work to ensure completeness and accuracy. Makes few, if any, errors. Maintains focus and quality under distracting working conditions, high workload, or opportunities to take shortcuts. </a:t>
            </a:r>
            <a:r>
              <a:rPr lang="en-US" sz="1900" dirty="0" smtClean="0">
                <a:solidFill>
                  <a:schemeClr val="tx1">
                    <a:lumMod val="65000"/>
                    <a:lumOff val="35000"/>
                  </a:schemeClr>
                </a:solidFill>
                <a:latin typeface="Arial" panose="020B0604020202020204" pitchFamily="34" charset="0"/>
                <a:cs typeface="Arial" panose="020B0604020202020204" pitchFamily="34" charset="0"/>
              </a:rPr>
              <a:t>Detects </a:t>
            </a:r>
            <a:r>
              <a:rPr lang="en-US" sz="1900" dirty="0">
                <a:solidFill>
                  <a:schemeClr val="tx1">
                    <a:lumMod val="65000"/>
                    <a:lumOff val="35000"/>
                  </a:schemeClr>
                </a:solidFill>
                <a:latin typeface="Arial" panose="020B0604020202020204" pitchFamily="34" charset="0"/>
                <a:cs typeface="Arial" panose="020B0604020202020204" pitchFamily="34" charset="0"/>
              </a:rPr>
              <a:t>and addresses errors and omissions in others' work or team projects</a:t>
            </a:r>
            <a:r>
              <a:rPr lang="en-US" sz="1900"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buNone/>
            </a:pPr>
            <a:endParaRPr lang="en-US" sz="19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2400" u="sng" dirty="0">
                <a:solidFill>
                  <a:schemeClr val="tx1">
                    <a:lumMod val="65000"/>
                    <a:lumOff val="35000"/>
                  </a:schemeClr>
                </a:solidFill>
                <a:latin typeface="Arial" panose="020B0604020202020204" pitchFamily="34" charset="0"/>
                <a:cs typeface="Arial" panose="020B0604020202020204" pitchFamily="34" charset="0"/>
              </a:rPr>
              <a:t>Ineffective</a:t>
            </a:r>
            <a:r>
              <a:rPr lang="en-US" sz="2400" dirty="0">
                <a:solidFill>
                  <a:schemeClr val="tx1">
                    <a:lumMod val="65000"/>
                    <a:lumOff val="35000"/>
                  </a:schemeClr>
                </a:solidFill>
                <a:latin typeface="Arial" panose="020B0604020202020204" pitchFamily="34" charset="0"/>
                <a:cs typeface="Arial" panose="020B0604020202020204" pitchFamily="34" charset="0"/>
              </a:rPr>
              <a:t>: </a:t>
            </a:r>
            <a:r>
              <a:rPr lang="en-US" sz="1900" dirty="0">
                <a:solidFill>
                  <a:schemeClr val="tx1">
                    <a:lumMod val="65000"/>
                    <a:lumOff val="35000"/>
                  </a:schemeClr>
                </a:solidFill>
                <a:latin typeface="Arial" panose="020B0604020202020204" pitchFamily="34" charset="0"/>
                <a:cs typeface="Arial" panose="020B0604020202020204" pitchFamily="34" charset="0"/>
              </a:rPr>
              <a:t>May be careless, making numerous mistakes when working. May not check work before passing it on to others. May be overwhelmed with trivial details. Work may need to be regularly reviewed for accuracy and completeness. May not detect errors, flaws, or omissions in the work of others when reviewing or observing it. May struggle to maintain attention to one's work. May show ridged perfectionism sacrificing timeliness for excessive checking and review</a:t>
            </a:r>
            <a:r>
              <a:rPr lang="en-US" sz="1900" dirty="0" smtClean="0">
                <a:solidFill>
                  <a:schemeClr val="tx1">
                    <a:lumMod val="65000"/>
                    <a:lumOff val="35000"/>
                  </a:schemeClr>
                </a:solidFill>
                <a:latin typeface="Arial" panose="020B0604020202020204" pitchFamily="34" charset="0"/>
                <a:cs typeface="Arial" panose="020B0604020202020204" pitchFamily="34" charset="0"/>
              </a:rPr>
              <a:t>.</a:t>
            </a:r>
            <a:endParaRPr lang="en-US" sz="19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F75B4CE-5129-41CA-A75E-F2AE589D1F47}" type="slidenum">
              <a:rPr lang="en-US" smtClean="0"/>
              <a:pPr/>
              <a:t>11</a:t>
            </a:fld>
            <a:endParaRPr lang="en-US" dirty="0"/>
          </a:p>
        </p:txBody>
      </p:sp>
    </p:spTree>
    <p:extLst>
      <p:ext uri="{BB962C8B-B14F-4D97-AF65-F5344CB8AC3E}">
        <p14:creationId xmlns:p14="http://schemas.microsoft.com/office/powerpoint/2010/main" val="192013773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Competency Levels</a:t>
            </a:r>
            <a:br>
              <a:rPr lang="en-US" dirty="0" smtClean="0">
                <a:solidFill>
                  <a:schemeClr val="tx1">
                    <a:lumMod val="65000"/>
                    <a:lumOff val="35000"/>
                  </a:schemeClr>
                </a:solidFill>
                <a:latin typeface="Arial" panose="020B0604020202020204" pitchFamily="34" charset="0"/>
                <a:cs typeface="Arial" panose="020B0604020202020204" pitchFamily="34" charset="0"/>
              </a:rPr>
            </a:br>
            <a:r>
              <a:rPr lang="en-US" sz="1800" i="1" dirty="0" smtClean="0">
                <a:solidFill>
                  <a:schemeClr val="tx1">
                    <a:lumMod val="65000"/>
                    <a:lumOff val="35000"/>
                  </a:schemeClr>
                </a:solidFill>
                <a:latin typeface="Arial" panose="020B0604020202020204" pitchFamily="34" charset="0"/>
                <a:cs typeface="Arial" panose="020B0604020202020204" pitchFamily="34" charset="0"/>
              </a:rPr>
              <a:t>(in competency dictionary)</a:t>
            </a:r>
            <a:endParaRPr lang="en-US" sz="1800" i="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600201"/>
            <a:ext cx="8229600" cy="2667000"/>
          </a:xfrm>
        </p:spPr>
        <p:txBody>
          <a:bodyPr>
            <a:normAutofit/>
          </a:bodyPr>
          <a:lstStyle/>
          <a:p>
            <a:pPr marL="0" indent="0">
              <a:buNone/>
            </a:pPr>
            <a:r>
              <a:rPr lang="en-US" sz="1400" u="sng" dirty="0">
                <a:solidFill>
                  <a:schemeClr val="tx1">
                    <a:lumMod val="65000"/>
                    <a:lumOff val="35000"/>
                  </a:schemeClr>
                </a:solidFill>
                <a:latin typeface="Arial" panose="020B0604020202020204" pitchFamily="34" charset="0"/>
                <a:cs typeface="Arial" panose="020B0604020202020204" pitchFamily="34" charset="0"/>
              </a:rPr>
              <a:t>Group</a:t>
            </a:r>
            <a:r>
              <a:rPr lang="en-US" sz="1400" dirty="0">
                <a:solidFill>
                  <a:schemeClr val="tx1">
                    <a:lumMod val="65000"/>
                    <a:lumOff val="35000"/>
                  </a:schemeClr>
                </a:solidFill>
                <a:latin typeface="Arial" panose="020B0604020202020204" pitchFamily="34" charset="0"/>
                <a:cs typeface="Arial" panose="020B0604020202020204" pitchFamily="34" charset="0"/>
              </a:rPr>
              <a:t>:  Personal Effectiveness</a:t>
            </a:r>
          </a:p>
          <a:p>
            <a:pPr marL="0" indent="0">
              <a:buNone/>
            </a:pPr>
            <a:r>
              <a:rPr lang="en-US" sz="1400" u="sng" dirty="0">
                <a:solidFill>
                  <a:schemeClr val="tx1">
                    <a:lumMod val="65000"/>
                    <a:lumOff val="35000"/>
                  </a:schemeClr>
                </a:solidFill>
                <a:latin typeface="Arial" panose="020B0604020202020204" pitchFamily="34" charset="0"/>
                <a:cs typeface="Arial" panose="020B0604020202020204" pitchFamily="34" charset="0"/>
              </a:rPr>
              <a:t>Name</a:t>
            </a:r>
            <a:r>
              <a:rPr lang="en-US" sz="1400" dirty="0">
                <a:solidFill>
                  <a:schemeClr val="tx1">
                    <a:lumMod val="65000"/>
                    <a:lumOff val="35000"/>
                  </a:schemeClr>
                </a:solidFill>
                <a:latin typeface="Arial" panose="020B0604020202020204" pitchFamily="34" charset="0"/>
                <a:cs typeface="Arial" panose="020B0604020202020204" pitchFamily="34" charset="0"/>
              </a:rPr>
              <a:t>:  Attention to Detail</a:t>
            </a:r>
          </a:p>
          <a:p>
            <a:pPr marL="0" indent="0">
              <a:buNone/>
            </a:pPr>
            <a:r>
              <a:rPr lang="en-US" sz="1400" u="sng" dirty="0">
                <a:solidFill>
                  <a:schemeClr val="tx1">
                    <a:lumMod val="65000"/>
                    <a:lumOff val="35000"/>
                  </a:schemeClr>
                </a:solidFill>
                <a:latin typeface="Arial" panose="020B0604020202020204" pitchFamily="34" charset="0"/>
                <a:cs typeface="Arial" panose="020B0604020202020204" pitchFamily="34" charset="0"/>
              </a:rPr>
              <a:t>Tag</a:t>
            </a:r>
            <a:r>
              <a:rPr lang="en-US" sz="1400" dirty="0">
                <a:solidFill>
                  <a:schemeClr val="tx1">
                    <a:lumMod val="65000"/>
                    <a:lumOff val="35000"/>
                  </a:schemeClr>
                </a:solidFill>
                <a:latin typeface="Arial" panose="020B0604020202020204" pitchFamily="34" charset="0"/>
                <a:cs typeface="Arial" panose="020B0604020202020204" pitchFamily="34" charset="0"/>
              </a:rPr>
              <a:t>:  Focusing on the details of work content, work steps, and final work </a:t>
            </a:r>
            <a:r>
              <a:rPr lang="en-US" sz="1400" dirty="0" smtClean="0">
                <a:solidFill>
                  <a:schemeClr val="tx1">
                    <a:lumMod val="65000"/>
                    <a:lumOff val="35000"/>
                  </a:schemeClr>
                </a:solidFill>
                <a:latin typeface="Arial" panose="020B0604020202020204" pitchFamily="34" charset="0"/>
                <a:cs typeface="Arial" panose="020B0604020202020204" pitchFamily="34" charset="0"/>
              </a:rPr>
              <a:t>products</a:t>
            </a:r>
          </a:p>
          <a:p>
            <a:pPr marL="0" indent="0">
              <a:buNone/>
            </a:pPr>
            <a:endParaRPr lang="en-US" sz="14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400" u="sng" dirty="0">
                <a:solidFill>
                  <a:schemeClr val="tx1">
                    <a:lumMod val="65000"/>
                    <a:lumOff val="35000"/>
                  </a:schemeClr>
                </a:solidFill>
                <a:latin typeface="Arial" panose="020B0604020202020204" pitchFamily="34" charset="0"/>
                <a:cs typeface="Arial" panose="020B0604020202020204" pitchFamily="34" charset="0"/>
              </a:rPr>
              <a:t>Effective</a:t>
            </a:r>
            <a:r>
              <a:rPr lang="en-US" sz="1400" dirty="0">
                <a:solidFill>
                  <a:schemeClr val="tx1">
                    <a:lumMod val="65000"/>
                    <a:lumOff val="35000"/>
                  </a:schemeClr>
                </a:solidFill>
                <a:latin typeface="Arial" panose="020B0604020202020204" pitchFamily="34" charset="0"/>
                <a:cs typeface="Arial" panose="020B0604020202020204" pitchFamily="34" charset="0"/>
              </a:rPr>
              <a:t>: </a:t>
            </a:r>
            <a:r>
              <a:rPr lang="en-US" sz="1100" dirty="0">
                <a:solidFill>
                  <a:schemeClr val="tx1">
                    <a:lumMod val="65000"/>
                    <a:lumOff val="35000"/>
                  </a:schemeClr>
                </a:solidFill>
                <a:latin typeface="Arial" panose="020B0604020202020204" pitchFamily="34" charset="0"/>
                <a:cs typeface="Arial" panose="020B0604020202020204" pitchFamily="34" charset="0"/>
              </a:rPr>
              <a:t>Shows a high level of care and thoroughness in handling the details of the job. Selects critical details to focus on. Checks work to ensure completeness and accuracy. Makes few, if any, errors. Maintains focus and quality under distracting working conditions, high workload, or opportunities to take shortcuts. </a:t>
            </a:r>
            <a:r>
              <a:rPr lang="en-US" sz="1100" dirty="0" smtClean="0">
                <a:solidFill>
                  <a:schemeClr val="tx1">
                    <a:lumMod val="65000"/>
                    <a:lumOff val="35000"/>
                  </a:schemeClr>
                </a:solidFill>
                <a:latin typeface="Arial" panose="020B0604020202020204" pitchFamily="34" charset="0"/>
                <a:cs typeface="Arial" panose="020B0604020202020204" pitchFamily="34" charset="0"/>
              </a:rPr>
              <a:t>Detects </a:t>
            </a:r>
            <a:r>
              <a:rPr lang="en-US" sz="1100" dirty="0">
                <a:solidFill>
                  <a:schemeClr val="tx1">
                    <a:lumMod val="65000"/>
                    <a:lumOff val="35000"/>
                  </a:schemeClr>
                </a:solidFill>
                <a:latin typeface="Arial" panose="020B0604020202020204" pitchFamily="34" charset="0"/>
                <a:cs typeface="Arial" panose="020B0604020202020204" pitchFamily="34" charset="0"/>
              </a:rPr>
              <a:t>and addresses errors and omissions in others' work or team projects.</a:t>
            </a:r>
          </a:p>
          <a:p>
            <a:pPr marL="0" indent="0">
              <a:buNone/>
            </a:pPr>
            <a:r>
              <a:rPr lang="en-US" sz="1400" u="sng" dirty="0">
                <a:solidFill>
                  <a:schemeClr val="tx1">
                    <a:lumMod val="65000"/>
                    <a:lumOff val="35000"/>
                  </a:schemeClr>
                </a:solidFill>
                <a:latin typeface="Arial" panose="020B0604020202020204" pitchFamily="34" charset="0"/>
                <a:cs typeface="Arial" panose="020B0604020202020204" pitchFamily="34" charset="0"/>
              </a:rPr>
              <a:t>Ineffective</a:t>
            </a:r>
            <a:r>
              <a:rPr lang="en-US" sz="1400" dirty="0">
                <a:solidFill>
                  <a:schemeClr val="tx1">
                    <a:lumMod val="65000"/>
                    <a:lumOff val="35000"/>
                  </a:schemeClr>
                </a:solidFill>
                <a:latin typeface="Arial" panose="020B0604020202020204" pitchFamily="34" charset="0"/>
                <a:cs typeface="Arial" panose="020B0604020202020204" pitchFamily="34" charset="0"/>
              </a:rPr>
              <a:t>: </a:t>
            </a:r>
            <a:r>
              <a:rPr lang="en-US" sz="1100" dirty="0">
                <a:solidFill>
                  <a:schemeClr val="tx1">
                    <a:lumMod val="65000"/>
                    <a:lumOff val="35000"/>
                  </a:schemeClr>
                </a:solidFill>
                <a:latin typeface="Arial" panose="020B0604020202020204" pitchFamily="34" charset="0"/>
                <a:cs typeface="Arial" panose="020B0604020202020204" pitchFamily="34" charset="0"/>
              </a:rPr>
              <a:t>May be careless, making numerous mistakes when working. May not check work before passing it on to others. May be overwhelmed with trivial details. Work may need to be regularly reviewed for accuracy and completeness. May not detect errors, flaws, or omissions in the work of others when reviewing or observing it. May struggle to maintain attention </a:t>
            </a:r>
            <a:r>
              <a:rPr lang="en-US" sz="1100" dirty="0" smtClean="0">
                <a:solidFill>
                  <a:schemeClr val="tx1">
                    <a:lumMod val="65000"/>
                    <a:lumOff val="35000"/>
                  </a:schemeClr>
                </a:solidFill>
                <a:latin typeface="Arial" panose="020B0604020202020204" pitchFamily="34" charset="0"/>
                <a:cs typeface="Arial" panose="020B0604020202020204" pitchFamily="34" charset="0"/>
              </a:rPr>
              <a:t>to </a:t>
            </a:r>
            <a:r>
              <a:rPr lang="en-US" sz="1100" dirty="0">
                <a:solidFill>
                  <a:schemeClr val="tx1">
                    <a:lumMod val="65000"/>
                    <a:lumOff val="35000"/>
                  </a:schemeClr>
                </a:solidFill>
                <a:latin typeface="Arial" panose="020B0604020202020204" pitchFamily="34" charset="0"/>
                <a:cs typeface="Arial" panose="020B0604020202020204" pitchFamily="34" charset="0"/>
              </a:rPr>
              <a:t>one's work. May show ridged perfectionism sacrificing timeliness for excessive checking and review</a:t>
            </a:r>
            <a:r>
              <a:rPr lang="en-US" sz="1100"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buNone/>
            </a:pPr>
            <a:endParaRPr lang="en-US" sz="1100"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TextBox 1"/>
          <p:cNvSpPr txBox="1"/>
          <p:nvPr/>
        </p:nvSpPr>
        <p:spPr>
          <a:xfrm>
            <a:off x="457200" y="4407915"/>
            <a:ext cx="8153400" cy="2160591"/>
          </a:xfrm>
          <a:prstGeom prst="rect">
            <a:avLst/>
          </a:prstGeom>
          <a:noFill/>
        </p:spPr>
        <p:txBody>
          <a:bodyPr wrap="square" numCol="2" rtlCol="0">
            <a:spAutoFit/>
          </a:bodyPr>
          <a:lstStyle/>
          <a:p>
            <a:r>
              <a:rPr lang="en-US" sz="1400" u="sng" dirty="0" smtClean="0">
                <a:solidFill>
                  <a:schemeClr val="tx1">
                    <a:lumMod val="65000"/>
                    <a:lumOff val="35000"/>
                  </a:schemeClr>
                </a:solidFill>
                <a:latin typeface="Arial" panose="020B0604020202020204" pitchFamily="34" charset="0"/>
                <a:cs typeface="Arial" panose="020B0604020202020204" pitchFamily="34" charset="0"/>
              </a:rPr>
              <a:t>Behavioral Levels:</a:t>
            </a:r>
          </a:p>
          <a:p>
            <a:pPr marL="285750" indent="-285750">
              <a:lnSpc>
                <a:spcPct val="90000"/>
              </a:lnSpc>
              <a:buFont typeface="Arial" panose="020B0604020202020204" pitchFamily="34" charset="0"/>
              <a:buChar char="•"/>
              <a:defRPr/>
            </a:pPr>
            <a:r>
              <a:rPr lang="en-US" sz="1400" dirty="0">
                <a:solidFill>
                  <a:schemeClr val="tx1">
                    <a:lumMod val="65000"/>
                    <a:lumOff val="35000"/>
                  </a:schemeClr>
                </a:solidFill>
                <a:latin typeface="Arial" panose="020B0604020202020204" pitchFamily="34" charset="0"/>
                <a:cs typeface="Arial" panose="020B0604020202020204" pitchFamily="34" charset="0"/>
              </a:rPr>
              <a:t>Action – Something one does</a:t>
            </a:r>
          </a:p>
          <a:p>
            <a:pPr marL="285750" indent="-285750">
              <a:lnSpc>
                <a:spcPct val="90000"/>
              </a:lnSpc>
              <a:buFont typeface="Arial" panose="020B0604020202020204" pitchFamily="34" charset="0"/>
              <a:buChar char="•"/>
              <a:defRPr/>
            </a:pPr>
            <a:r>
              <a:rPr lang="en-US" sz="1400" dirty="0">
                <a:solidFill>
                  <a:schemeClr val="tx1">
                    <a:lumMod val="65000"/>
                    <a:lumOff val="35000"/>
                  </a:schemeClr>
                </a:solidFill>
                <a:latin typeface="Arial" panose="020B0604020202020204" pitchFamily="34" charset="0"/>
                <a:cs typeface="Arial" panose="020B0604020202020204" pitchFamily="34" charset="0"/>
              </a:rPr>
              <a:t>Instance of the competency</a:t>
            </a:r>
          </a:p>
          <a:p>
            <a:pPr marL="285750" indent="-285750">
              <a:lnSpc>
                <a:spcPct val="90000"/>
              </a:lnSpc>
              <a:buFont typeface="Arial" panose="020B0604020202020204" pitchFamily="34" charset="0"/>
              <a:buChar char="•"/>
              <a:defRPr/>
            </a:pPr>
            <a:r>
              <a:rPr lang="en-US" sz="1400" dirty="0">
                <a:solidFill>
                  <a:schemeClr val="tx1">
                    <a:lumMod val="65000"/>
                    <a:lumOff val="35000"/>
                  </a:schemeClr>
                </a:solidFill>
                <a:latin typeface="Arial" panose="020B0604020202020204" pitchFamily="34" charset="0"/>
                <a:cs typeface="Arial" panose="020B0604020202020204" pitchFamily="34" charset="0"/>
              </a:rPr>
              <a:t>What may be learned, trained, or </a:t>
            </a:r>
            <a:r>
              <a:rPr lang="en-US" sz="1400" dirty="0" smtClean="0">
                <a:solidFill>
                  <a:schemeClr val="tx1">
                    <a:lumMod val="65000"/>
                    <a:lumOff val="35000"/>
                  </a:schemeClr>
                </a:solidFill>
                <a:latin typeface="Arial" panose="020B0604020202020204" pitchFamily="34" charset="0"/>
                <a:cs typeface="Arial" panose="020B0604020202020204" pitchFamily="34" charset="0"/>
              </a:rPr>
              <a:t>practiced</a:t>
            </a:r>
          </a:p>
          <a:p>
            <a:pPr marL="285750" indent="-285750">
              <a:lnSpc>
                <a:spcPct val="90000"/>
              </a:lnSpc>
              <a:buFont typeface="Arial" panose="020B0604020202020204" pitchFamily="34" charset="0"/>
              <a:buChar char="•"/>
              <a:defRPr/>
            </a:pPr>
            <a:r>
              <a:rPr lang="en-US" sz="1400" dirty="0" smtClean="0">
                <a:solidFill>
                  <a:schemeClr val="tx1">
                    <a:lumMod val="65000"/>
                    <a:lumOff val="35000"/>
                  </a:schemeClr>
                </a:solidFill>
                <a:latin typeface="Arial" panose="020B0604020202020204" pitchFamily="34" charset="0"/>
                <a:cs typeface="Arial" panose="020B0604020202020204" pitchFamily="34" charset="0"/>
              </a:rPr>
              <a:t>Upper levels required mastery of lower levels</a:t>
            </a:r>
          </a:p>
          <a:p>
            <a:endParaRPr lang="en-US" sz="1400" dirty="0" smtClean="0">
              <a:solidFill>
                <a:schemeClr val="tx1">
                  <a:lumMod val="65000"/>
                  <a:lumOff val="35000"/>
                </a:schemeClr>
              </a:solidFill>
              <a:latin typeface="Arial" panose="020B0604020202020204" pitchFamily="34" charset="0"/>
              <a:cs typeface="Arial" panose="020B0604020202020204" pitchFamily="34" charset="0"/>
            </a:endParaRPr>
          </a:p>
          <a:p>
            <a:endParaRPr lang="en-US" sz="1400" dirty="0">
              <a:solidFill>
                <a:schemeClr val="tx1">
                  <a:lumMod val="65000"/>
                  <a:lumOff val="35000"/>
                </a:schemeClr>
              </a:solidFill>
              <a:latin typeface="Arial" panose="020B0604020202020204" pitchFamily="34" charset="0"/>
              <a:cs typeface="Arial" panose="020B0604020202020204" pitchFamily="34" charset="0"/>
            </a:endParaRPr>
          </a:p>
          <a:p>
            <a:endParaRPr lang="en-US" sz="1400" dirty="0" smtClean="0">
              <a:solidFill>
                <a:schemeClr val="tx1">
                  <a:lumMod val="65000"/>
                  <a:lumOff val="35000"/>
                </a:schemeClr>
              </a:solidFill>
              <a:latin typeface="Arial" panose="020B0604020202020204" pitchFamily="34" charset="0"/>
              <a:cs typeface="Arial" panose="020B0604020202020204" pitchFamily="34" charset="0"/>
            </a:endParaRPr>
          </a:p>
          <a:p>
            <a:endParaRPr lang="en-US" sz="1400" dirty="0">
              <a:solidFill>
                <a:schemeClr val="tx1">
                  <a:lumMod val="65000"/>
                  <a:lumOff val="35000"/>
                </a:schemeClr>
              </a:solidFill>
              <a:latin typeface="Arial" panose="020B0604020202020204" pitchFamily="34" charset="0"/>
              <a:cs typeface="Arial" panose="020B0604020202020204" pitchFamily="34" charset="0"/>
            </a:endParaRPr>
          </a:p>
          <a:p>
            <a:endParaRPr lang="en-US" sz="1400" dirty="0" smtClean="0">
              <a:solidFill>
                <a:schemeClr val="tx1">
                  <a:lumMod val="65000"/>
                  <a:lumOff val="35000"/>
                </a:schemeClr>
              </a:solidFill>
              <a:latin typeface="Arial" panose="020B0604020202020204" pitchFamily="34" charset="0"/>
              <a:cs typeface="Arial" panose="020B0604020202020204" pitchFamily="34" charset="0"/>
            </a:endParaRPr>
          </a:p>
          <a:p>
            <a:r>
              <a:rPr lang="en-US" sz="1400" u="sng" dirty="0" smtClean="0">
                <a:solidFill>
                  <a:schemeClr val="tx1">
                    <a:lumMod val="65000"/>
                    <a:lumOff val="35000"/>
                  </a:schemeClr>
                </a:solidFill>
                <a:latin typeface="Arial" panose="020B0604020202020204" pitchFamily="34" charset="0"/>
                <a:cs typeface="Arial" panose="020B0604020202020204" pitchFamily="34" charset="0"/>
              </a:rPr>
              <a:t>Task Levels:</a:t>
            </a:r>
          </a:p>
          <a:p>
            <a:pPr marL="285750" indent="-285750">
              <a:lnSpc>
                <a:spcPct val="90000"/>
              </a:lnSpc>
              <a:buFont typeface="Arial" panose="020B0604020202020204" pitchFamily="34" charset="0"/>
              <a:buChar char="•"/>
              <a:defRPr/>
            </a:pPr>
            <a:r>
              <a:rPr lang="en-US" sz="1400" dirty="0">
                <a:solidFill>
                  <a:schemeClr val="tx1">
                    <a:lumMod val="65000"/>
                    <a:lumOff val="35000"/>
                  </a:schemeClr>
                </a:solidFill>
                <a:latin typeface="Arial" panose="020B0604020202020204" pitchFamily="34" charset="0"/>
                <a:cs typeface="Arial" panose="020B0604020202020204" pitchFamily="34" charset="0"/>
              </a:rPr>
              <a:t>A characteristic of the subject matter, situation or people involved. </a:t>
            </a:r>
          </a:p>
          <a:p>
            <a:pPr marL="285750" indent="-285750">
              <a:lnSpc>
                <a:spcPct val="90000"/>
              </a:lnSpc>
              <a:buFont typeface="Arial" panose="020B0604020202020204" pitchFamily="34" charset="0"/>
              <a:buChar char="•"/>
              <a:defRPr/>
            </a:pPr>
            <a:r>
              <a:rPr lang="en-US" sz="1400" dirty="0">
                <a:solidFill>
                  <a:schemeClr val="tx1">
                    <a:lumMod val="65000"/>
                    <a:lumOff val="35000"/>
                  </a:schemeClr>
                </a:solidFill>
                <a:latin typeface="Arial" panose="020B0604020202020204" pitchFamily="34" charset="0"/>
                <a:cs typeface="Arial" panose="020B0604020202020204" pitchFamily="34" charset="0"/>
              </a:rPr>
              <a:t>What one has to deal with, act upon, or respond to</a:t>
            </a:r>
          </a:p>
          <a:p>
            <a:pPr marL="285750" indent="-285750">
              <a:lnSpc>
                <a:spcPct val="90000"/>
              </a:lnSpc>
              <a:buFont typeface="Arial" panose="020B0604020202020204" pitchFamily="34" charset="0"/>
              <a:buChar char="•"/>
              <a:defRPr/>
            </a:pPr>
            <a:r>
              <a:rPr lang="en-US" sz="1400" dirty="0">
                <a:solidFill>
                  <a:schemeClr val="tx1">
                    <a:lumMod val="65000"/>
                    <a:lumOff val="35000"/>
                  </a:schemeClr>
                </a:solidFill>
                <a:latin typeface="Arial" panose="020B0604020202020204" pitchFamily="34" charset="0"/>
                <a:cs typeface="Arial" panose="020B0604020202020204" pitchFamily="34" charset="0"/>
              </a:rPr>
              <a:t>Span of influence or scope of impact</a:t>
            </a:r>
          </a:p>
          <a:p>
            <a:pPr marL="285750" indent="-285750">
              <a:lnSpc>
                <a:spcPct val="90000"/>
              </a:lnSpc>
              <a:buFont typeface="Arial" panose="020B0604020202020204" pitchFamily="34" charset="0"/>
              <a:buChar char="•"/>
              <a:defRPr/>
            </a:pPr>
            <a:r>
              <a:rPr lang="en-US" sz="1400" dirty="0">
                <a:solidFill>
                  <a:schemeClr val="tx1">
                    <a:lumMod val="65000"/>
                    <a:lumOff val="35000"/>
                  </a:schemeClr>
                </a:solidFill>
                <a:latin typeface="Arial" panose="020B0604020202020204" pitchFamily="34" charset="0"/>
                <a:cs typeface="Arial" panose="020B0604020202020204" pitchFamily="34" charset="0"/>
              </a:rPr>
              <a:t>Job evaluation </a:t>
            </a:r>
            <a:r>
              <a:rPr lang="en-US" sz="1400" dirty="0" smtClean="0">
                <a:solidFill>
                  <a:schemeClr val="tx1">
                    <a:lumMod val="65000"/>
                    <a:lumOff val="35000"/>
                  </a:schemeClr>
                </a:solidFill>
                <a:latin typeface="Arial" panose="020B0604020202020204" pitchFamily="34" charset="0"/>
                <a:cs typeface="Arial" panose="020B0604020202020204" pitchFamily="34" charset="0"/>
              </a:rPr>
              <a:t>indicators</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F75B4CE-5129-41CA-A75E-F2AE589D1F47}" type="slidenum">
              <a:rPr lang="en-US" smtClean="0"/>
              <a:pPr/>
              <a:t>12</a:t>
            </a:fld>
            <a:endParaRPr lang="en-US" dirty="0"/>
          </a:p>
        </p:txBody>
      </p:sp>
    </p:spTree>
    <p:extLst>
      <p:ext uri="{BB962C8B-B14F-4D97-AF65-F5344CB8AC3E}">
        <p14:creationId xmlns:p14="http://schemas.microsoft.com/office/powerpoint/2010/main" val="306259089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83506"/>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Activity: Card Sort</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379798" y="1104125"/>
            <a:ext cx="8229600" cy="1513550"/>
          </a:xfrm>
        </p:spPr>
        <p:txBody>
          <a:bodyPr>
            <a:normAutofit/>
          </a:bodyPr>
          <a:lstStyle/>
          <a:p>
            <a:r>
              <a:rPr lang="en-US" sz="2400" dirty="0" smtClean="0">
                <a:solidFill>
                  <a:schemeClr val="tx1">
                    <a:lumMod val="65000"/>
                    <a:lumOff val="35000"/>
                  </a:schemeClr>
                </a:solidFill>
                <a:latin typeface="Arial" panose="020B0604020202020204" pitchFamily="34" charset="0"/>
                <a:cs typeface="Arial" panose="020B0604020202020204" pitchFamily="34" charset="0"/>
              </a:rPr>
              <a:t>The card sorting activity is a fun, interactive way </a:t>
            </a:r>
            <a:r>
              <a:rPr lang="en-US" sz="2400" dirty="0">
                <a:solidFill>
                  <a:schemeClr val="tx1">
                    <a:lumMod val="65000"/>
                    <a:lumOff val="35000"/>
                  </a:schemeClr>
                </a:solidFill>
                <a:latin typeface="Arial" panose="020B0604020202020204" pitchFamily="34" charset="0"/>
                <a:cs typeface="Arial" panose="020B0604020202020204" pitchFamily="34" charset="0"/>
              </a:rPr>
              <a:t>to begin the conversation </a:t>
            </a:r>
            <a:r>
              <a:rPr lang="en-US" sz="2400" dirty="0" smtClean="0">
                <a:solidFill>
                  <a:schemeClr val="tx1">
                    <a:lumMod val="65000"/>
                    <a:lumOff val="35000"/>
                  </a:schemeClr>
                </a:solidFill>
                <a:latin typeface="Arial" panose="020B0604020202020204" pitchFamily="34" charset="0"/>
                <a:cs typeface="Arial" panose="020B0604020202020204" pitchFamily="34" charset="0"/>
              </a:rPr>
              <a:t>with SMEs and </a:t>
            </a:r>
            <a:r>
              <a:rPr lang="en-US" sz="2400" dirty="0">
                <a:solidFill>
                  <a:schemeClr val="tx1">
                    <a:lumMod val="65000"/>
                    <a:lumOff val="35000"/>
                  </a:schemeClr>
                </a:solidFill>
                <a:latin typeface="Arial" panose="020B0604020202020204" pitchFamily="34" charset="0"/>
                <a:cs typeface="Arial" panose="020B0604020202020204" pitchFamily="34" charset="0"/>
              </a:rPr>
              <a:t>capture the needs of the </a:t>
            </a:r>
            <a:r>
              <a:rPr lang="en-US" sz="2400" dirty="0" smtClean="0">
                <a:solidFill>
                  <a:schemeClr val="tx1">
                    <a:lumMod val="65000"/>
                    <a:lumOff val="35000"/>
                  </a:schemeClr>
                </a:solidFill>
                <a:latin typeface="Arial" panose="020B0604020202020204" pitchFamily="34" charset="0"/>
                <a:cs typeface="Arial" panose="020B0604020202020204" pitchFamily="34" charset="0"/>
              </a:rPr>
              <a:t>position.</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TextBox 2"/>
          <p:cNvSpPr txBox="1"/>
          <p:nvPr/>
        </p:nvSpPr>
        <p:spPr>
          <a:xfrm rot="20477395">
            <a:off x="513436" y="2958712"/>
            <a:ext cx="2228463" cy="1200329"/>
          </a:xfrm>
          <a:prstGeom prst="rect">
            <a:avLst/>
          </a:prstGeom>
          <a:solidFill>
            <a:schemeClr val="bg1"/>
          </a:solidFill>
          <a:ln w="28575">
            <a:solidFill>
              <a:srgbClr val="00B050"/>
            </a:solidFill>
          </a:ln>
        </p:spPr>
        <p:txBody>
          <a:bodyPr wrap="square" rtlCol="0">
            <a:spAutoFit/>
          </a:bodyPr>
          <a:lstStyle/>
          <a:p>
            <a:pPr algn="ctr"/>
            <a:endParaRPr lang="en-US" dirty="0" smtClean="0">
              <a:solidFill>
                <a:schemeClr val="bg1"/>
              </a:solidFill>
            </a:endParaRPr>
          </a:p>
          <a:p>
            <a:pPr algn="ctr"/>
            <a:r>
              <a:rPr lang="en-US" dirty="0" smtClean="0">
                <a:ln>
                  <a:solidFill>
                    <a:schemeClr val="tx1"/>
                  </a:solidFill>
                </a:ln>
              </a:rPr>
              <a:t>Critical Few</a:t>
            </a:r>
          </a:p>
          <a:p>
            <a:pPr algn="ctr"/>
            <a:r>
              <a:rPr lang="en-US" dirty="0" smtClean="0">
                <a:ln>
                  <a:solidFill>
                    <a:schemeClr val="tx1"/>
                  </a:solidFill>
                </a:ln>
              </a:rPr>
              <a:t>(5)</a:t>
            </a:r>
          </a:p>
          <a:p>
            <a:pPr algn="ctr"/>
            <a:endParaRPr lang="en-US" dirty="0"/>
          </a:p>
        </p:txBody>
      </p:sp>
      <p:sp>
        <p:nvSpPr>
          <p:cNvPr id="7" name="TextBox 6"/>
          <p:cNvSpPr txBox="1"/>
          <p:nvPr/>
        </p:nvSpPr>
        <p:spPr>
          <a:xfrm>
            <a:off x="3458606" y="2497275"/>
            <a:ext cx="2226788" cy="1200329"/>
          </a:xfrm>
          <a:prstGeom prst="rect">
            <a:avLst/>
          </a:prstGeom>
          <a:solidFill>
            <a:schemeClr val="bg1"/>
          </a:solidFill>
          <a:ln w="28575">
            <a:solidFill>
              <a:srgbClr val="00B0F0"/>
            </a:solidFill>
          </a:ln>
        </p:spPr>
        <p:txBody>
          <a:bodyPr wrap="square" rtlCol="0">
            <a:spAutoFit/>
          </a:bodyPr>
          <a:lstStyle/>
          <a:p>
            <a:pPr algn="ctr"/>
            <a:endParaRPr lang="en-US" dirty="0" smtClean="0"/>
          </a:p>
          <a:p>
            <a:pPr algn="ctr"/>
            <a:r>
              <a:rPr lang="en-US" dirty="0" smtClean="0">
                <a:ln>
                  <a:solidFill>
                    <a:schemeClr val="tx1"/>
                  </a:solidFill>
                </a:ln>
              </a:rPr>
              <a:t>Important Several</a:t>
            </a:r>
          </a:p>
          <a:p>
            <a:pPr algn="ctr"/>
            <a:r>
              <a:rPr lang="en-US" dirty="0" smtClean="0">
                <a:ln>
                  <a:solidFill>
                    <a:schemeClr val="tx1"/>
                  </a:solidFill>
                </a:ln>
              </a:rPr>
              <a:t>(10)</a:t>
            </a:r>
          </a:p>
          <a:p>
            <a:pPr algn="ctr"/>
            <a:endParaRPr lang="en-US" dirty="0"/>
          </a:p>
        </p:txBody>
      </p:sp>
      <p:sp>
        <p:nvSpPr>
          <p:cNvPr id="8" name="TextBox 7"/>
          <p:cNvSpPr txBox="1"/>
          <p:nvPr/>
        </p:nvSpPr>
        <p:spPr>
          <a:xfrm rot="1273539">
            <a:off x="6473272" y="2816062"/>
            <a:ext cx="2226788" cy="1200329"/>
          </a:xfrm>
          <a:prstGeom prst="rect">
            <a:avLst/>
          </a:prstGeom>
          <a:solidFill>
            <a:schemeClr val="bg1"/>
          </a:solidFill>
          <a:ln w="28575">
            <a:solidFill>
              <a:srgbClr val="FFC000"/>
            </a:solidFill>
          </a:ln>
        </p:spPr>
        <p:txBody>
          <a:bodyPr wrap="square" rtlCol="0">
            <a:spAutoFit/>
          </a:bodyPr>
          <a:lstStyle/>
          <a:p>
            <a:pPr algn="ctr"/>
            <a:endParaRPr lang="en-US" dirty="0" smtClean="0"/>
          </a:p>
          <a:p>
            <a:pPr algn="ctr"/>
            <a:r>
              <a:rPr lang="en-US" dirty="0" smtClean="0">
                <a:ln>
                  <a:solidFill>
                    <a:schemeClr val="tx1"/>
                  </a:solidFill>
                </a:ln>
              </a:rPr>
              <a:t>Desirable Many</a:t>
            </a:r>
          </a:p>
          <a:p>
            <a:pPr algn="ctr"/>
            <a:endParaRPr lang="en-US" dirty="0" smtClean="0"/>
          </a:p>
          <a:p>
            <a:pPr algn="ctr"/>
            <a:endParaRPr lang="en-US" dirty="0"/>
          </a:p>
        </p:txBody>
      </p:sp>
      <p:sp>
        <p:nvSpPr>
          <p:cNvPr id="10" name="TextBox 9"/>
          <p:cNvSpPr txBox="1"/>
          <p:nvPr/>
        </p:nvSpPr>
        <p:spPr>
          <a:xfrm rot="20477395">
            <a:off x="454426" y="4030250"/>
            <a:ext cx="2228463" cy="1107996"/>
          </a:xfrm>
          <a:prstGeom prst="rect">
            <a:avLst/>
          </a:prstGeom>
          <a:solidFill>
            <a:schemeClr val="bg1"/>
          </a:solidFill>
          <a:ln w="28575">
            <a:solidFill>
              <a:schemeClr val="tx1"/>
            </a:solidFill>
          </a:ln>
        </p:spPr>
        <p:txBody>
          <a:bodyPr wrap="square" rtlCol="0">
            <a:spAutoFit/>
          </a:bodyPr>
          <a:lstStyle/>
          <a:p>
            <a:r>
              <a:rPr lang="en-US" sz="1200" dirty="0" smtClean="0"/>
              <a:t>Professional &amp; Technical</a:t>
            </a:r>
          </a:p>
          <a:p>
            <a:endParaRPr lang="en-US" dirty="0"/>
          </a:p>
          <a:p>
            <a:endParaRPr lang="en-US" dirty="0" smtClean="0"/>
          </a:p>
          <a:p>
            <a:endParaRPr lang="en-US" dirty="0"/>
          </a:p>
        </p:txBody>
      </p:sp>
      <p:sp>
        <p:nvSpPr>
          <p:cNvPr id="13" name="TextBox 12"/>
          <p:cNvSpPr txBox="1"/>
          <p:nvPr/>
        </p:nvSpPr>
        <p:spPr>
          <a:xfrm rot="20477395">
            <a:off x="659204" y="4272293"/>
            <a:ext cx="2228463" cy="1107996"/>
          </a:xfrm>
          <a:prstGeom prst="rect">
            <a:avLst/>
          </a:prstGeom>
          <a:solidFill>
            <a:schemeClr val="bg1"/>
          </a:solidFill>
          <a:ln w="28575">
            <a:solidFill>
              <a:schemeClr val="tx1"/>
            </a:solidFill>
          </a:ln>
        </p:spPr>
        <p:txBody>
          <a:bodyPr wrap="square" rtlCol="0">
            <a:spAutoFit/>
          </a:bodyPr>
          <a:lstStyle/>
          <a:p>
            <a:r>
              <a:rPr lang="en-US" sz="1200" dirty="0" smtClean="0"/>
              <a:t>Critical Thinking</a:t>
            </a:r>
          </a:p>
          <a:p>
            <a:endParaRPr lang="en-US" dirty="0"/>
          </a:p>
          <a:p>
            <a:endParaRPr lang="en-US" dirty="0" smtClean="0"/>
          </a:p>
          <a:p>
            <a:endParaRPr lang="en-US" dirty="0"/>
          </a:p>
        </p:txBody>
      </p:sp>
      <p:sp>
        <p:nvSpPr>
          <p:cNvPr id="14" name="TextBox 13"/>
          <p:cNvSpPr txBox="1"/>
          <p:nvPr/>
        </p:nvSpPr>
        <p:spPr>
          <a:xfrm rot="20477395">
            <a:off x="695467" y="4542593"/>
            <a:ext cx="2228463" cy="1107996"/>
          </a:xfrm>
          <a:prstGeom prst="rect">
            <a:avLst/>
          </a:prstGeom>
          <a:solidFill>
            <a:schemeClr val="bg1"/>
          </a:solidFill>
          <a:ln w="28575">
            <a:solidFill>
              <a:schemeClr val="tx1"/>
            </a:solidFill>
          </a:ln>
        </p:spPr>
        <p:txBody>
          <a:bodyPr wrap="square" rtlCol="0">
            <a:spAutoFit/>
          </a:bodyPr>
          <a:lstStyle/>
          <a:p>
            <a:r>
              <a:rPr lang="en-US" sz="1200" dirty="0" smtClean="0"/>
              <a:t>Customer Focus</a:t>
            </a:r>
          </a:p>
          <a:p>
            <a:endParaRPr lang="en-US" dirty="0"/>
          </a:p>
          <a:p>
            <a:endParaRPr lang="en-US" dirty="0" smtClean="0"/>
          </a:p>
          <a:p>
            <a:endParaRPr lang="en-US" dirty="0"/>
          </a:p>
        </p:txBody>
      </p:sp>
      <p:sp>
        <p:nvSpPr>
          <p:cNvPr id="17" name="TextBox 16"/>
          <p:cNvSpPr txBox="1"/>
          <p:nvPr/>
        </p:nvSpPr>
        <p:spPr>
          <a:xfrm>
            <a:off x="3391807" y="3930750"/>
            <a:ext cx="2228463" cy="1107996"/>
          </a:xfrm>
          <a:prstGeom prst="rect">
            <a:avLst/>
          </a:prstGeom>
          <a:solidFill>
            <a:schemeClr val="bg1"/>
          </a:solidFill>
          <a:ln w="28575">
            <a:solidFill>
              <a:schemeClr val="tx1"/>
            </a:solidFill>
          </a:ln>
        </p:spPr>
        <p:txBody>
          <a:bodyPr wrap="square" rtlCol="0">
            <a:spAutoFit/>
          </a:bodyPr>
          <a:lstStyle/>
          <a:p>
            <a:r>
              <a:rPr lang="en-US" sz="1200" dirty="0" smtClean="0"/>
              <a:t>Decision Making</a:t>
            </a:r>
          </a:p>
          <a:p>
            <a:endParaRPr lang="en-US" dirty="0"/>
          </a:p>
          <a:p>
            <a:endParaRPr lang="en-US" dirty="0" smtClean="0"/>
          </a:p>
          <a:p>
            <a:endParaRPr lang="en-US" dirty="0"/>
          </a:p>
        </p:txBody>
      </p:sp>
      <p:sp>
        <p:nvSpPr>
          <p:cNvPr id="19" name="TextBox 18"/>
          <p:cNvSpPr txBox="1"/>
          <p:nvPr/>
        </p:nvSpPr>
        <p:spPr>
          <a:xfrm>
            <a:off x="3531764" y="4272293"/>
            <a:ext cx="2228463" cy="1107996"/>
          </a:xfrm>
          <a:prstGeom prst="rect">
            <a:avLst/>
          </a:prstGeom>
          <a:solidFill>
            <a:schemeClr val="bg1"/>
          </a:solidFill>
          <a:ln w="28575">
            <a:solidFill>
              <a:schemeClr val="tx1"/>
            </a:solidFill>
          </a:ln>
        </p:spPr>
        <p:txBody>
          <a:bodyPr wrap="square" rtlCol="0">
            <a:spAutoFit/>
          </a:bodyPr>
          <a:lstStyle/>
          <a:p>
            <a:r>
              <a:rPr lang="en-US" sz="1200" dirty="0" smtClean="0"/>
              <a:t>Using Technology</a:t>
            </a:r>
          </a:p>
          <a:p>
            <a:endParaRPr lang="en-US" dirty="0"/>
          </a:p>
          <a:p>
            <a:endParaRPr lang="en-US" dirty="0" smtClean="0"/>
          </a:p>
          <a:p>
            <a:endParaRPr lang="en-US" dirty="0"/>
          </a:p>
        </p:txBody>
      </p:sp>
      <p:sp>
        <p:nvSpPr>
          <p:cNvPr id="20" name="TextBox 19"/>
          <p:cNvSpPr txBox="1"/>
          <p:nvPr/>
        </p:nvSpPr>
        <p:spPr>
          <a:xfrm rot="1305116">
            <a:off x="6388848" y="3781745"/>
            <a:ext cx="2228463" cy="1107996"/>
          </a:xfrm>
          <a:prstGeom prst="rect">
            <a:avLst/>
          </a:prstGeom>
          <a:solidFill>
            <a:schemeClr val="bg1"/>
          </a:solidFill>
          <a:ln w="28575">
            <a:solidFill>
              <a:schemeClr val="tx1"/>
            </a:solidFill>
          </a:ln>
        </p:spPr>
        <p:txBody>
          <a:bodyPr wrap="square" rtlCol="0">
            <a:spAutoFit/>
          </a:bodyPr>
          <a:lstStyle/>
          <a:p>
            <a:r>
              <a:rPr lang="en-US" sz="1200" dirty="0" smtClean="0"/>
              <a:t>Industry Monitoring</a:t>
            </a:r>
          </a:p>
          <a:p>
            <a:endParaRPr lang="en-US" dirty="0"/>
          </a:p>
          <a:p>
            <a:endParaRPr lang="en-US" dirty="0" smtClean="0"/>
          </a:p>
          <a:p>
            <a:endParaRPr lang="en-US" dirty="0"/>
          </a:p>
        </p:txBody>
      </p:sp>
      <p:sp>
        <p:nvSpPr>
          <p:cNvPr id="21" name="TextBox 20"/>
          <p:cNvSpPr txBox="1"/>
          <p:nvPr/>
        </p:nvSpPr>
        <p:spPr>
          <a:xfrm rot="1305116">
            <a:off x="6131550" y="4090197"/>
            <a:ext cx="2228463" cy="1107996"/>
          </a:xfrm>
          <a:prstGeom prst="rect">
            <a:avLst/>
          </a:prstGeom>
          <a:solidFill>
            <a:schemeClr val="bg1"/>
          </a:solidFill>
          <a:ln w="28575">
            <a:solidFill>
              <a:schemeClr val="tx1"/>
            </a:solidFill>
          </a:ln>
        </p:spPr>
        <p:txBody>
          <a:bodyPr wrap="square" rtlCol="0">
            <a:spAutoFit/>
          </a:bodyPr>
          <a:lstStyle/>
          <a:p>
            <a:r>
              <a:rPr lang="en-US" sz="1200" dirty="0" smtClean="0"/>
              <a:t>Attention to Detail</a:t>
            </a:r>
          </a:p>
          <a:p>
            <a:endParaRPr lang="en-US" dirty="0"/>
          </a:p>
          <a:p>
            <a:endParaRPr lang="en-US" dirty="0" smtClean="0"/>
          </a:p>
          <a:p>
            <a:endParaRPr lang="en-US" dirty="0"/>
          </a:p>
        </p:txBody>
      </p:sp>
      <p:sp>
        <p:nvSpPr>
          <p:cNvPr id="22" name="TextBox 21"/>
          <p:cNvSpPr txBox="1"/>
          <p:nvPr/>
        </p:nvSpPr>
        <p:spPr>
          <a:xfrm rot="1305116">
            <a:off x="6270893" y="4388756"/>
            <a:ext cx="2228463" cy="1107996"/>
          </a:xfrm>
          <a:prstGeom prst="rect">
            <a:avLst/>
          </a:prstGeom>
          <a:solidFill>
            <a:schemeClr val="bg1"/>
          </a:solidFill>
          <a:ln w="28575">
            <a:solidFill>
              <a:schemeClr val="tx1"/>
            </a:solidFill>
          </a:ln>
        </p:spPr>
        <p:txBody>
          <a:bodyPr wrap="square" rtlCol="0">
            <a:spAutoFit/>
          </a:bodyPr>
          <a:lstStyle/>
          <a:p>
            <a:r>
              <a:rPr lang="en-US" sz="1200" dirty="0" smtClean="0"/>
              <a:t>Adaptability</a:t>
            </a:r>
          </a:p>
          <a:p>
            <a:endParaRPr lang="en-US" dirty="0"/>
          </a:p>
          <a:p>
            <a:endParaRPr lang="en-US" dirty="0" smtClean="0"/>
          </a:p>
          <a:p>
            <a:endParaRPr lang="en-US" dirty="0"/>
          </a:p>
        </p:txBody>
      </p:sp>
      <p:sp>
        <p:nvSpPr>
          <p:cNvPr id="23" name="TextBox 22"/>
          <p:cNvSpPr txBox="1"/>
          <p:nvPr/>
        </p:nvSpPr>
        <p:spPr>
          <a:xfrm rot="1305116">
            <a:off x="6292825" y="4723600"/>
            <a:ext cx="2228463" cy="1107996"/>
          </a:xfrm>
          <a:prstGeom prst="rect">
            <a:avLst/>
          </a:prstGeom>
          <a:solidFill>
            <a:schemeClr val="bg1"/>
          </a:solidFill>
          <a:ln w="28575">
            <a:solidFill>
              <a:schemeClr val="tx1"/>
            </a:solidFill>
          </a:ln>
        </p:spPr>
        <p:txBody>
          <a:bodyPr wrap="square" rtlCol="0">
            <a:spAutoFit/>
          </a:bodyPr>
          <a:lstStyle/>
          <a:p>
            <a:r>
              <a:rPr lang="en-US" sz="1200" dirty="0" smtClean="0"/>
              <a:t>Presentation Skill</a:t>
            </a:r>
          </a:p>
          <a:p>
            <a:endParaRPr lang="en-US" dirty="0"/>
          </a:p>
          <a:p>
            <a:endParaRPr lang="en-US" dirty="0" smtClean="0"/>
          </a:p>
          <a:p>
            <a:endParaRPr lang="en-US" dirty="0"/>
          </a:p>
        </p:txBody>
      </p:sp>
      <p:sp>
        <p:nvSpPr>
          <p:cNvPr id="24" name="TextBox 23"/>
          <p:cNvSpPr txBox="1"/>
          <p:nvPr/>
        </p:nvSpPr>
        <p:spPr>
          <a:xfrm rot="1305116">
            <a:off x="6117463" y="5044063"/>
            <a:ext cx="2228463" cy="1107996"/>
          </a:xfrm>
          <a:prstGeom prst="rect">
            <a:avLst/>
          </a:prstGeom>
          <a:solidFill>
            <a:schemeClr val="bg1"/>
          </a:solidFill>
          <a:ln w="28575">
            <a:solidFill>
              <a:schemeClr val="tx1"/>
            </a:solidFill>
          </a:ln>
        </p:spPr>
        <p:txBody>
          <a:bodyPr wrap="square" rtlCol="0">
            <a:spAutoFit/>
          </a:bodyPr>
          <a:lstStyle/>
          <a:p>
            <a:r>
              <a:rPr lang="en-US" sz="1200" dirty="0" smtClean="0"/>
              <a:t>Presentation Skill</a:t>
            </a:r>
          </a:p>
          <a:p>
            <a:endParaRPr lang="en-US" dirty="0"/>
          </a:p>
          <a:p>
            <a:endParaRPr lang="en-US" dirty="0" smtClean="0"/>
          </a:p>
          <a:p>
            <a:endParaRPr lang="en-US" dirty="0"/>
          </a:p>
        </p:txBody>
      </p:sp>
      <p:sp>
        <p:nvSpPr>
          <p:cNvPr id="25" name="TextBox 24"/>
          <p:cNvSpPr txBox="1"/>
          <p:nvPr/>
        </p:nvSpPr>
        <p:spPr>
          <a:xfrm rot="20477395">
            <a:off x="915867" y="4768929"/>
            <a:ext cx="2228463" cy="1107996"/>
          </a:xfrm>
          <a:prstGeom prst="rect">
            <a:avLst/>
          </a:prstGeom>
          <a:solidFill>
            <a:schemeClr val="bg1"/>
          </a:solidFill>
          <a:ln w="28575">
            <a:solidFill>
              <a:schemeClr val="tx1"/>
            </a:solidFill>
          </a:ln>
        </p:spPr>
        <p:txBody>
          <a:bodyPr wrap="square" rtlCol="0">
            <a:spAutoFit/>
          </a:bodyPr>
          <a:lstStyle/>
          <a:p>
            <a:r>
              <a:rPr lang="en-US" sz="1200" dirty="0" smtClean="0"/>
              <a:t>Oral Communication</a:t>
            </a:r>
          </a:p>
          <a:p>
            <a:endParaRPr lang="en-US" dirty="0"/>
          </a:p>
          <a:p>
            <a:endParaRPr lang="en-US" dirty="0" smtClean="0"/>
          </a:p>
          <a:p>
            <a:endParaRPr lang="en-US" dirty="0"/>
          </a:p>
        </p:txBody>
      </p:sp>
      <p:sp>
        <p:nvSpPr>
          <p:cNvPr id="26" name="TextBox 25"/>
          <p:cNvSpPr txBox="1"/>
          <p:nvPr/>
        </p:nvSpPr>
        <p:spPr>
          <a:xfrm rot="1305116">
            <a:off x="6165473" y="5364526"/>
            <a:ext cx="2228463" cy="1107996"/>
          </a:xfrm>
          <a:prstGeom prst="rect">
            <a:avLst/>
          </a:prstGeom>
          <a:solidFill>
            <a:schemeClr val="bg1"/>
          </a:solidFill>
          <a:ln w="28575">
            <a:solidFill>
              <a:schemeClr val="tx1"/>
            </a:solidFill>
          </a:ln>
        </p:spPr>
        <p:txBody>
          <a:bodyPr wrap="square" rtlCol="0">
            <a:spAutoFit/>
          </a:bodyPr>
          <a:lstStyle/>
          <a:p>
            <a:r>
              <a:rPr lang="en-US" sz="1200" dirty="0" smtClean="0"/>
              <a:t>Teamwork</a:t>
            </a:r>
          </a:p>
          <a:p>
            <a:endParaRPr lang="en-US" dirty="0"/>
          </a:p>
          <a:p>
            <a:endParaRPr lang="en-US" dirty="0" smtClean="0"/>
          </a:p>
          <a:p>
            <a:endParaRPr lang="en-US" dirty="0"/>
          </a:p>
        </p:txBody>
      </p:sp>
      <p:sp>
        <p:nvSpPr>
          <p:cNvPr id="2" name="Slide Number Placeholder 1"/>
          <p:cNvSpPr>
            <a:spLocks noGrp="1"/>
          </p:cNvSpPr>
          <p:nvPr>
            <p:ph type="sldNum" sz="quarter" idx="12"/>
          </p:nvPr>
        </p:nvSpPr>
        <p:spPr/>
        <p:txBody>
          <a:bodyPr/>
          <a:lstStyle/>
          <a:p>
            <a:fld id="{FF75B4CE-5129-41CA-A75E-F2AE589D1F47}" type="slidenum">
              <a:rPr lang="en-US" smtClean="0"/>
              <a:pPr/>
              <a:t>13</a:t>
            </a:fld>
            <a:endParaRPr lang="en-US" dirty="0"/>
          </a:p>
        </p:txBody>
      </p:sp>
    </p:spTree>
    <p:extLst>
      <p:ext uri="{BB962C8B-B14F-4D97-AF65-F5344CB8AC3E}">
        <p14:creationId xmlns:p14="http://schemas.microsoft.com/office/powerpoint/2010/main" val="183732785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Card Sort: Overview</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340807" y="1305850"/>
            <a:ext cx="8229600" cy="5171149"/>
          </a:xfrm>
        </p:spPr>
        <p:txBody>
          <a:bodyPr>
            <a:normAutofit/>
          </a:bodyPr>
          <a:lstStyle/>
          <a:p>
            <a:r>
              <a:rPr lang="en-US" sz="2400" dirty="0" smtClean="0">
                <a:solidFill>
                  <a:schemeClr val="tx1">
                    <a:lumMod val="65000"/>
                    <a:lumOff val="35000"/>
                  </a:schemeClr>
                </a:solidFill>
                <a:latin typeface="Arial" panose="020B0604020202020204" pitchFamily="34" charset="0"/>
                <a:cs typeface="Arial" panose="020B0604020202020204" pitchFamily="34" charset="0"/>
              </a:rPr>
              <a:t>Hands-on</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r>
              <a:rPr lang="en-US" sz="2400" dirty="0" smtClean="0">
                <a:solidFill>
                  <a:schemeClr val="tx1">
                    <a:lumMod val="65000"/>
                    <a:lumOff val="35000"/>
                  </a:schemeClr>
                </a:solidFill>
                <a:latin typeface="Arial" panose="020B0604020202020204" pitchFamily="34" charset="0"/>
                <a:cs typeface="Arial" panose="020B0604020202020204" pitchFamily="34" charset="0"/>
              </a:rPr>
              <a:t>Interactive </a:t>
            </a:r>
            <a:r>
              <a:rPr lang="en-US" sz="2400" dirty="0">
                <a:solidFill>
                  <a:schemeClr val="tx1">
                    <a:lumMod val="65000"/>
                    <a:lumOff val="35000"/>
                  </a:schemeClr>
                </a:solidFill>
                <a:latin typeface="Arial" panose="020B0604020202020204" pitchFamily="34" charset="0"/>
                <a:cs typeface="Arial" panose="020B0604020202020204" pitchFamily="34" charset="0"/>
              </a:rPr>
              <a:t>decision making on competencies</a:t>
            </a:r>
          </a:p>
          <a:p>
            <a:r>
              <a:rPr lang="en-US" sz="2400" dirty="0">
                <a:solidFill>
                  <a:schemeClr val="tx1">
                    <a:lumMod val="65000"/>
                    <a:lumOff val="35000"/>
                  </a:schemeClr>
                </a:solidFill>
                <a:latin typeface="Arial" panose="020B0604020202020204" pitchFamily="34" charset="0"/>
                <a:cs typeface="Arial" panose="020B0604020202020204" pitchFamily="34" charset="0"/>
              </a:rPr>
              <a:t>Facilitates discussion and consensus building</a:t>
            </a:r>
          </a:p>
          <a:p>
            <a:r>
              <a:rPr lang="en-US" sz="2400" dirty="0" smtClean="0">
                <a:solidFill>
                  <a:schemeClr val="tx1">
                    <a:lumMod val="65000"/>
                    <a:lumOff val="35000"/>
                  </a:schemeClr>
                </a:solidFill>
                <a:latin typeface="Arial" panose="020B0604020202020204" pitchFamily="34" charset="0"/>
                <a:cs typeface="Arial" panose="020B0604020202020204" pitchFamily="34" charset="0"/>
              </a:rPr>
              <a:t>Can be completed in one session</a:t>
            </a:r>
          </a:p>
          <a:p>
            <a:pPr marL="0" indent="0">
              <a:buNone/>
            </a:pP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r>
              <a:rPr lang="en-US" sz="2400" u="sng" dirty="0">
                <a:solidFill>
                  <a:schemeClr val="tx1">
                    <a:lumMod val="65000"/>
                    <a:lumOff val="35000"/>
                  </a:schemeClr>
                </a:solidFill>
                <a:latin typeface="Arial" panose="020B0604020202020204" pitchFamily="34" charset="0"/>
                <a:cs typeface="Arial" panose="020B0604020202020204" pitchFamily="34" charset="0"/>
              </a:rPr>
              <a:t>Analyst’s role</a:t>
            </a:r>
            <a:r>
              <a:rPr lang="en-US" sz="2400" dirty="0">
                <a:solidFill>
                  <a:schemeClr val="tx1">
                    <a:lumMod val="65000"/>
                    <a:lumOff val="35000"/>
                  </a:schemeClr>
                </a:solidFill>
                <a:latin typeface="Arial" panose="020B0604020202020204" pitchFamily="34" charset="0"/>
                <a:cs typeface="Arial" panose="020B0604020202020204" pitchFamily="34" charset="0"/>
              </a:rPr>
              <a:t>:</a:t>
            </a:r>
          </a:p>
          <a:p>
            <a:pPr lvl="1"/>
            <a:r>
              <a:rPr lang="en-US" sz="2000" dirty="0">
                <a:solidFill>
                  <a:schemeClr val="tx1">
                    <a:lumMod val="65000"/>
                    <a:lumOff val="35000"/>
                  </a:schemeClr>
                </a:solidFill>
                <a:latin typeface="Arial" panose="020B0604020202020204" pitchFamily="34" charset="0"/>
                <a:cs typeface="Arial" panose="020B0604020202020204" pitchFamily="34" charset="0"/>
              </a:rPr>
              <a:t>Explain the process</a:t>
            </a:r>
          </a:p>
          <a:p>
            <a:pPr lvl="1"/>
            <a:r>
              <a:rPr lang="en-US" sz="2000" dirty="0">
                <a:solidFill>
                  <a:schemeClr val="tx1">
                    <a:lumMod val="65000"/>
                    <a:lumOff val="35000"/>
                  </a:schemeClr>
                </a:solidFill>
                <a:latin typeface="Arial" panose="020B0604020202020204" pitchFamily="34" charset="0"/>
                <a:cs typeface="Arial" panose="020B0604020202020204" pitchFamily="34" charset="0"/>
              </a:rPr>
              <a:t>Be </a:t>
            </a:r>
            <a:r>
              <a:rPr lang="en-US" sz="2000" dirty="0" smtClean="0">
                <a:solidFill>
                  <a:schemeClr val="tx1">
                    <a:lumMod val="65000"/>
                    <a:lumOff val="35000"/>
                  </a:schemeClr>
                </a:solidFill>
                <a:latin typeface="Arial" panose="020B0604020202020204" pitchFamily="34" charset="0"/>
                <a:cs typeface="Arial" panose="020B0604020202020204" pitchFamily="34" charset="0"/>
              </a:rPr>
              <a:t>the SME </a:t>
            </a:r>
            <a:r>
              <a:rPr lang="en-US" sz="2000" dirty="0">
                <a:solidFill>
                  <a:schemeClr val="tx1">
                    <a:lumMod val="65000"/>
                    <a:lumOff val="35000"/>
                  </a:schemeClr>
                </a:solidFill>
                <a:latin typeface="Arial" panose="020B0604020202020204" pitchFamily="34" charset="0"/>
                <a:cs typeface="Arial" panose="020B0604020202020204" pitchFamily="34" charset="0"/>
              </a:rPr>
              <a:t>for the meaning and interpretation of each competency</a:t>
            </a:r>
          </a:p>
          <a:p>
            <a:pPr lvl="1"/>
            <a:r>
              <a:rPr lang="en-US" sz="2000" dirty="0">
                <a:solidFill>
                  <a:schemeClr val="tx1">
                    <a:lumMod val="65000"/>
                    <a:lumOff val="35000"/>
                  </a:schemeClr>
                </a:solidFill>
                <a:latin typeface="Arial" panose="020B0604020202020204" pitchFamily="34" charset="0"/>
                <a:cs typeface="Arial" panose="020B0604020202020204" pitchFamily="34" charset="0"/>
              </a:rPr>
              <a:t>Facilitate discussion and decision making </a:t>
            </a:r>
            <a:r>
              <a:rPr lang="en-US" sz="2000" dirty="0" smtClean="0">
                <a:solidFill>
                  <a:schemeClr val="tx1">
                    <a:lumMod val="65000"/>
                    <a:lumOff val="35000"/>
                  </a:schemeClr>
                </a:solidFill>
                <a:latin typeface="Arial" panose="020B0604020202020204" pitchFamily="34" charset="0"/>
                <a:cs typeface="Arial" panose="020B0604020202020204" pitchFamily="34" charset="0"/>
              </a:rPr>
              <a:t>in selection</a:t>
            </a: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pPr lvl="1"/>
            <a:r>
              <a:rPr lang="en-US" sz="2000" dirty="0">
                <a:solidFill>
                  <a:schemeClr val="tx1">
                    <a:lumMod val="65000"/>
                    <a:lumOff val="35000"/>
                  </a:schemeClr>
                </a:solidFill>
                <a:latin typeface="Arial" panose="020B0604020202020204" pitchFamily="34" charset="0"/>
                <a:cs typeface="Arial" panose="020B0604020202020204" pitchFamily="34" charset="0"/>
              </a:rPr>
              <a:t>Impose constraints (gently) on number and </a:t>
            </a:r>
            <a:r>
              <a:rPr lang="en-US" sz="2000" dirty="0" smtClean="0">
                <a:solidFill>
                  <a:schemeClr val="tx1">
                    <a:lumMod val="65000"/>
                    <a:lumOff val="35000"/>
                  </a:schemeClr>
                </a:solidFill>
                <a:latin typeface="Arial" panose="020B0604020202020204" pitchFamily="34" charset="0"/>
                <a:cs typeface="Arial" panose="020B0604020202020204" pitchFamily="34" charset="0"/>
              </a:rPr>
              <a:t>independence</a:t>
            </a:r>
          </a:p>
        </p:txBody>
      </p:sp>
      <p:sp>
        <p:nvSpPr>
          <p:cNvPr id="2" name="Slide Number Placeholder 1"/>
          <p:cNvSpPr>
            <a:spLocks noGrp="1"/>
          </p:cNvSpPr>
          <p:nvPr>
            <p:ph type="sldNum" sz="quarter" idx="12"/>
          </p:nvPr>
        </p:nvSpPr>
        <p:spPr/>
        <p:txBody>
          <a:bodyPr/>
          <a:lstStyle/>
          <a:p>
            <a:fld id="{FF75B4CE-5129-41CA-A75E-F2AE589D1F47}" type="slidenum">
              <a:rPr lang="en-US" smtClean="0"/>
              <a:pPr/>
              <a:t>14</a:t>
            </a:fld>
            <a:endParaRPr lang="en-US" dirty="0"/>
          </a:p>
        </p:txBody>
      </p:sp>
    </p:spTree>
    <p:extLst>
      <p:ext uri="{BB962C8B-B14F-4D97-AF65-F5344CB8AC3E}">
        <p14:creationId xmlns:p14="http://schemas.microsoft.com/office/powerpoint/2010/main" val="114393839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Card Sort: Goals</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340807" y="1305850"/>
            <a:ext cx="8229600" cy="5171149"/>
          </a:xfrm>
        </p:spPr>
        <p:txBody>
          <a:bodyPr>
            <a:normAutofit/>
          </a:bodyPr>
          <a:lstStyle/>
          <a:p>
            <a:r>
              <a:rPr lang="en-US" sz="2800" b="1" u="sng" dirty="0">
                <a:solidFill>
                  <a:schemeClr val="tx1">
                    <a:lumMod val="65000"/>
                    <a:lumOff val="35000"/>
                  </a:schemeClr>
                </a:solidFill>
                <a:latin typeface="Arial" panose="020B0604020202020204" pitchFamily="34" charset="0"/>
                <a:cs typeface="Arial" panose="020B0604020202020204" pitchFamily="34" charset="0"/>
              </a:rPr>
              <a:t>Goal 1</a:t>
            </a:r>
            <a:r>
              <a:rPr lang="en-US" sz="2800" dirty="0">
                <a:solidFill>
                  <a:schemeClr val="tx1">
                    <a:lumMod val="65000"/>
                    <a:lumOff val="35000"/>
                  </a:schemeClr>
                </a:solidFill>
                <a:latin typeface="Arial" panose="020B0604020202020204" pitchFamily="34" charset="0"/>
                <a:cs typeface="Arial" panose="020B0604020202020204" pitchFamily="34" charset="0"/>
              </a:rPr>
              <a:t>: Parsimony</a:t>
            </a:r>
          </a:p>
          <a:p>
            <a:pPr lvl="1"/>
            <a:r>
              <a:rPr lang="en-US" sz="2000" dirty="0">
                <a:solidFill>
                  <a:schemeClr val="tx1">
                    <a:lumMod val="65000"/>
                    <a:lumOff val="35000"/>
                  </a:schemeClr>
                </a:solidFill>
                <a:latin typeface="Arial" panose="020B0604020202020204" pitchFamily="34" charset="0"/>
                <a:cs typeface="Arial" panose="020B0604020202020204" pitchFamily="34" charset="0"/>
              </a:rPr>
              <a:t>Fewest number of competencies that cover everything that is important</a:t>
            </a:r>
          </a:p>
          <a:p>
            <a:pPr lvl="1"/>
            <a:r>
              <a:rPr lang="en-US" sz="2000" dirty="0">
                <a:solidFill>
                  <a:schemeClr val="tx1">
                    <a:lumMod val="65000"/>
                    <a:lumOff val="35000"/>
                  </a:schemeClr>
                </a:solidFill>
                <a:latin typeface="Arial" panose="020B0604020202020204" pitchFamily="34" charset="0"/>
                <a:cs typeface="Arial" panose="020B0604020202020204" pitchFamily="34" charset="0"/>
              </a:rPr>
              <a:t>Minimize redundancy by choosing between “nearest neighbors”  </a:t>
            </a:r>
          </a:p>
          <a:p>
            <a:pPr lvl="1"/>
            <a:r>
              <a:rPr lang="en-US" sz="2000" dirty="0">
                <a:solidFill>
                  <a:schemeClr val="tx1">
                    <a:lumMod val="65000"/>
                    <a:lumOff val="35000"/>
                  </a:schemeClr>
                </a:solidFill>
                <a:latin typeface="Arial" panose="020B0604020202020204" pitchFamily="34" charset="0"/>
                <a:cs typeface="Arial" panose="020B0604020202020204" pitchFamily="34" charset="0"/>
              </a:rPr>
              <a:t>Reduce competencies (lower in the pyramid that are “implicated” in higher pyramid competencies</a:t>
            </a:r>
            <a:r>
              <a:rPr lang="en-US" sz="2000" dirty="0" smtClean="0">
                <a:solidFill>
                  <a:schemeClr val="tx1">
                    <a:lumMod val="65000"/>
                    <a:lumOff val="35000"/>
                  </a:schemeClr>
                </a:solidFill>
                <a:latin typeface="Arial" panose="020B0604020202020204" pitchFamily="34" charset="0"/>
                <a:cs typeface="Arial" panose="020B0604020202020204" pitchFamily="34" charset="0"/>
              </a:rPr>
              <a:t>)</a:t>
            </a:r>
          </a:p>
          <a:p>
            <a:pPr marL="457200" lvl="1" indent="0">
              <a:buNone/>
            </a:pP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r>
              <a:rPr lang="en-US" sz="2800" b="1" u="sng" dirty="0">
                <a:solidFill>
                  <a:schemeClr val="tx1">
                    <a:lumMod val="65000"/>
                    <a:lumOff val="35000"/>
                  </a:schemeClr>
                </a:solidFill>
                <a:latin typeface="Arial" panose="020B0604020202020204" pitchFamily="34" charset="0"/>
                <a:cs typeface="Arial" panose="020B0604020202020204" pitchFamily="34" charset="0"/>
              </a:rPr>
              <a:t>Goal 2</a:t>
            </a:r>
            <a:r>
              <a:rPr lang="en-US" sz="2800" dirty="0">
                <a:solidFill>
                  <a:schemeClr val="tx1">
                    <a:lumMod val="65000"/>
                    <a:lumOff val="35000"/>
                  </a:schemeClr>
                </a:solidFill>
                <a:latin typeface="Arial" panose="020B0604020202020204" pitchFamily="34" charset="0"/>
                <a:cs typeface="Arial" panose="020B0604020202020204" pitchFamily="34" charset="0"/>
              </a:rPr>
              <a:t>: Consensus</a:t>
            </a:r>
          </a:p>
          <a:p>
            <a:pPr lvl="1"/>
            <a:r>
              <a:rPr lang="en-US" sz="2000" dirty="0" smtClean="0">
                <a:solidFill>
                  <a:schemeClr val="tx1">
                    <a:lumMod val="65000"/>
                    <a:lumOff val="35000"/>
                  </a:schemeClr>
                </a:solidFill>
                <a:latin typeface="Arial" panose="020B0604020202020204" pitchFamily="34" charset="0"/>
                <a:cs typeface="Arial" panose="020B0604020202020204" pitchFamily="34" charset="0"/>
              </a:rPr>
              <a:t>Consensus </a:t>
            </a:r>
            <a:r>
              <a:rPr lang="en-US" sz="2000" dirty="0">
                <a:solidFill>
                  <a:schemeClr val="tx1">
                    <a:lumMod val="65000"/>
                    <a:lumOff val="35000"/>
                  </a:schemeClr>
                </a:solidFill>
                <a:latin typeface="Arial" panose="020B0604020202020204" pitchFamily="34" charset="0"/>
                <a:cs typeface="Arial" panose="020B0604020202020204" pitchFamily="34" charset="0"/>
              </a:rPr>
              <a:t>must also include </a:t>
            </a:r>
            <a:r>
              <a:rPr lang="en-US" sz="2000" dirty="0" smtClean="0">
                <a:solidFill>
                  <a:schemeClr val="tx1">
                    <a:lumMod val="65000"/>
                    <a:lumOff val="35000"/>
                  </a:schemeClr>
                </a:solidFill>
                <a:latin typeface="Arial" panose="020B0604020202020204" pitchFamily="34" charset="0"/>
                <a:cs typeface="Arial" panose="020B0604020202020204" pitchFamily="34" charset="0"/>
              </a:rPr>
              <a:t>analyst</a:t>
            </a: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endParaRPr lang="en-US" sz="2000"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F75B4CE-5129-41CA-A75E-F2AE589D1F47}" type="slidenum">
              <a:rPr lang="en-US" smtClean="0"/>
              <a:pPr/>
              <a:t>15</a:t>
            </a:fld>
            <a:endParaRPr lang="en-US" dirty="0"/>
          </a:p>
        </p:txBody>
      </p:sp>
    </p:spTree>
    <p:extLst>
      <p:ext uri="{BB962C8B-B14F-4D97-AF65-F5344CB8AC3E}">
        <p14:creationId xmlns:p14="http://schemas.microsoft.com/office/powerpoint/2010/main" val="222486715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Card Sort: Steps</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295400"/>
            <a:ext cx="8229600" cy="5105400"/>
          </a:xfrm>
        </p:spPr>
        <p:txBody>
          <a:bodyPr>
            <a:normAutofit/>
          </a:bodyPr>
          <a:lstStyle/>
          <a:p>
            <a:pPr marL="0" indent="0">
              <a:buNone/>
            </a:pPr>
            <a:r>
              <a:rPr lang="en-US" sz="2400" b="1" u="sng" dirty="0" smtClean="0">
                <a:solidFill>
                  <a:schemeClr val="tx1">
                    <a:lumMod val="65000"/>
                    <a:lumOff val="35000"/>
                  </a:schemeClr>
                </a:solidFill>
                <a:latin typeface="Arial" panose="020B0604020202020204" pitchFamily="34" charset="0"/>
                <a:cs typeface="Arial" panose="020B0604020202020204" pitchFamily="34" charset="0"/>
              </a:rPr>
              <a:t>Step 1</a:t>
            </a:r>
            <a:r>
              <a:rPr lang="en-US" sz="2400" dirty="0" smtClean="0">
                <a:solidFill>
                  <a:schemeClr val="tx1">
                    <a:lumMod val="65000"/>
                    <a:lumOff val="35000"/>
                  </a:schemeClr>
                </a:solidFill>
                <a:latin typeface="Arial" panose="020B0604020202020204" pitchFamily="34" charset="0"/>
                <a:cs typeface="Arial" panose="020B0604020202020204" pitchFamily="34" charset="0"/>
              </a:rPr>
              <a:t>: Take out “extra” cards</a:t>
            </a:r>
          </a:p>
          <a:p>
            <a:pPr marL="0" indent="0">
              <a:buNone/>
            </a:pPr>
            <a:r>
              <a:rPr lang="en-US" sz="2400" b="1" u="sng" dirty="0" smtClean="0">
                <a:solidFill>
                  <a:schemeClr val="tx1">
                    <a:lumMod val="65000"/>
                    <a:lumOff val="35000"/>
                  </a:schemeClr>
                </a:solidFill>
                <a:latin typeface="Arial" panose="020B0604020202020204" pitchFamily="34" charset="0"/>
                <a:cs typeface="Arial" panose="020B0604020202020204" pitchFamily="34" charset="0"/>
              </a:rPr>
              <a:t>Step 2</a:t>
            </a:r>
            <a:r>
              <a:rPr lang="en-US" sz="2400" dirty="0" smtClean="0">
                <a:solidFill>
                  <a:schemeClr val="tx1">
                    <a:lumMod val="65000"/>
                    <a:lumOff val="35000"/>
                  </a:schemeClr>
                </a:solidFill>
                <a:latin typeface="Arial" panose="020B0604020202020204" pitchFamily="34" charset="0"/>
                <a:cs typeface="Arial" panose="020B0604020202020204" pitchFamily="34" charset="0"/>
              </a:rPr>
              <a:t>: Separate the following cards: Critical Few, Important Several, Desirable Many</a:t>
            </a:r>
          </a:p>
          <a:p>
            <a:pPr marL="0" indent="0">
              <a:buNone/>
            </a:pPr>
            <a:r>
              <a:rPr lang="en-US" sz="2400" b="1" u="sng" dirty="0" smtClean="0">
                <a:solidFill>
                  <a:schemeClr val="tx1">
                    <a:lumMod val="65000"/>
                    <a:lumOff val="35000"/>
                  </a:schemeClr>
                </a:solidFill>
                <a:latin typeface="Arial" panose="020B0604020202020204" pitchFamily="34" charset="0"/>
                <a:cs typeface="Arial" panose="020B0604020202020204" pitchFamily="34" charset="0"/>
              </a:rPr>
              <a:t>Step 3</a:t>
            </a:r>
            <a:r>
              <a:rPr lang="en-US" sz="2400" dirty="0" smtClean="0">
                <a:solidFill>
                  <a:schemeClr val="tx1">
                    <a:lumMod val="65000"/>
                    <a:lumOff val="35000"/>
                  </a:schemeClr>
                </a:solidFill>
                <a:latin typeface="Arial" panose="020B0604020202020204" pitchFamily="34" charset="0"/>
                <a:cs typeface="Arial" panose="020B0604020202020204" pitchFamily="34" charset="0"/>
              </a:rPr>
              <a:t>: Instruct the SME to begin going through the cards and pick out those that are needed for successful performance on the job, and sort them in the appropriate categories (Critical, Important, Desirable)</a:t>
            </a:r>
          </a:p>
          <a:p>
            <a:r>
              <a:rPr lang="en-US" sz="2400" dirty="0" smtClean="0">
                <a:solidFill>
                  <a:schemeClr val="tx1">
                    <a:lumMod val="65000"/>
                    <a:lumOff val="35000"/>
                  </a:schemeClr>
                </a:solidFill>
                <a:latin typeface="Arial" panose="020B0604020202020204" pitchFamily="34" charset="0"/>
                <a:cs typeface="Arial" panose="020B0604020202020204" pitchFamily="34" charset="0"/>
              </a:rPr>
              <a:t>Critical competencies should be those that without possession of that characteristic, one could not perform the duties of the job</a:t>
            </a:r>
          </a:p>
          <a:p>
            <a:r>
              <a:rPr lang="en-US" sz="2400" dirty="0" smtClean="0">
                <a:solidFill>
                  <a:schemeClr val="tx1">
                    <a:lumMod val="65000"/>
                    <a:lumOff val="35000"/>
                  </a:schemeClr>
                </a:solidFill>
                <a:latin typeface="Arial" panose="020B0604020202020204" pitchFamily="34" charset="0"/>
                <a:cs typeface="Arial" panose="020B0604020202020204" pitchFamily="34" charset="0"/>
              </a:rPr>
              <a:t>As an analyst, start brainstorming how you will test the selected critical and important competencies</a:t>
            </a:r>
          </a:p>
          <a:p>
            <a:pPr marL="0" indent="0">
              <a:buNone/>
            </a:pP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F75B4CE-5129-41CA-A75E-F2AE589D1F47}" type="slidenum">
              <a:rPr lang="en-US" smtClean="0"/>
              <a:pPr/>
              <a:t>16</a:t>
            </a:fld>
            <a:endParaRPr lang="en-US" dirty="0"/>
          </a:p>
        </p:txBody>
      </p:sp>
    </p:spTree>
    <p:extLst>
      <p:ext uri="{BB962C8B-B14F-4D97-AF65-F5344CB8AC3E}">
        <p14:creationId xmlns:p14="http://schemas.microsoft.com/office/powerpoint/2010/main" val="226364773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Card Sort: Steps </a:t>
            </a:r>
            <a:r>
              <a:rPr lang="en-US" i="1" dirty="0" smtClean="0">
                <a:solidFill>
                  <a:schemeClr val="tx1">
                    <a:lumMod val="65000"/>
                    <a:lumOff val="35000"/>
                  </a:schemeClr>
                </a:solidFill>
                <a:latin typeface="Arial" panose="020B0604020202020204" pitchFamily="34" charset="0"/>
                <a:cs typeface="Arial" panose="020B0604020202020204" pitchFamily="34" charset="0"/>
              </a:rPr>
              <a:t>(cont.)</a:t>
            </a:r>
            <a:endParaRPr lang="en-US" i="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295400"/>
            <a:ext cx="8229600" cy="5105400"/>
          </a:xfrm>
        </p:spPr>
        <p:txBody>
          <a:bodyPr>
            <a:normAutofit/>
          </a:bodyPr>
          <a:lstStyle/>
          <a:p>
            <a:pPr marL="0" indent="0">
              <a:buNone/>
            </a:pPr>
            <a:r>
              <a:rPr lang="en-US" sz="2600" b="1" u="sng" dirty="0" smtClean="0">
                <a:solidFill>
                  <a:schemeClr val="tx1">
                    <a:lumMod val="65000"/>
                    <a:lumOff val="35000"/>
                  </a:schemeClr>
                </a:solidFill>
                <a:latin typeface="Arial" panose="020B0604020202020204" pitchFamily="34" charset="0"/>
                <a:cs typeface="Arial" panose="020B0604020202020204" pitchFamily="34" charset="0"/>
              </a:rPr>
              <a:t>Step 4:</a:t>
            </a:r>
          </a:p>
          <a:p>
            <a:r>
              <a:rPr lang="en-US" sz="2600" dirty="0" smtClean="0">
                <a:solidFill>
                  <a:schemeClr val="tx1">
                    <a:lumMod val="65000"/>
                    <a:lumOff val="35000"/>
                  </a:schemeClr>
                </a:solidFill>
                <a:latin typeface="Arial" panose="020B0604020202020204" pitchFamily="34" charset="0"/>
                <a:cs typeface="Arial" panose="020B0604020202020204" pitchFamily="34" charset="0"/>
              </a:rPr>
              <a:t>Complete competency modeling workbook: 1) rate duties, 1) rate competencies, 2) linkage matrix</a:t>
            </a:r>
          </a:p>
          <a:p>
            <a:pPr marL="0" indent="0">
              <a:buNone/>
            </a:pPr>
            <a:endParaRPr lang="en-US" sz="2600" i="1" dirty="0" smtClean="0">
              <a:solidFill>
                <a:schemeClr val="tx1">
                  <a:lumMod val="65000"/>
                  <a:lumOff val="35000"/>
                </a:schemeClr>
              </a:solidFill>
              <a:latin typeface="Arial" panose="020B0604020202020204" pitchFamily="34" charset="0"/>
              <a:cs typeface="Arial" panose="020B0604020202020204" pitchFamily="34" charset="0"/>
            </a:endParaRPr>
          </a:p>
          <a:p>
            <a:pPr lvl="1"/>
            <a:r>
              <a:rPr lang="en-US" sz="1800" dirty="0" smtClean="0">
                <a:solidFill>
                  <a:schemeClr val="tx1">
                    <a:lumMod val="65000"/>
                    <a:lumOff val="35000"/>
                  </a:schemeClr>
                </a:solidFill>
                <a:latin typeface="Arial" panose="020B0604020202020204" pitchFamily="34" charset="0"/>
                <a:cs typeface="Arial" panose="020B0604020202020204" pitchFamily="34" charset="0"/>
              </a:rPr>
              <a:t>See example of completed competency model (excel workbook)</a:t>
            </a:r>
          </a:p>
          <a:p>
            <a:pPr marL="0" indent="0">
              <a:buNone/>
            </a:pP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F75B4CE-5129-41CA-A75E-F2AE589D1F47}" type="slidenum">
              <a:rPr lang="en-US" smtClean="0"/>
              <a:pPr/>
              <a:t>17</a:t>
            </a:fld>
            <a:endParaRPr lang="en-US" dirty="0"/>
          </a:p>
        </p:txBody>
      </p:sp>
    </p:spTree>
    <p:extLst>
      <p:ext uri="{BB962C8B-B14F-4D97-AF65-F5344CB8AC3E}">
        <p14:creationId xmlns:p14="http://schemas.microsoft.com/office/powerpoint/2010/main" val="330634626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Example: HR Aide</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295400"/>
            <a:ext cx="8229600" cy="5105400"/>
          </a:xfrm>
        </p:spPr>
        <p:txBody>
          <a:bodyPr>
            <a:normAutofit fontScale="77500" lnSpcReduction="20000"/>
          </a:bodyPr>
          <a:lstStyle/>
          <a:p>
            <a:pPr marL="0" indent="0">
              <a:buNone/>
            </a:pPr>
            <a:r>
              <a:rPr lang="en-US" sz="2400" u="sng" dirty="0" smtClean="0">
                <a:solidFill>
                  <a:schemeClr val="tx1">
                    <a:lumMod val="65000"/>
                    <a:lumOff val="35000"/>
                  </a:schemeClr>
                </a:solidFill>
                <a:latin typeface="Arial" panose="020B0604020202020204" pitchFamily="34" charset="0"/>
                <a:cs typeface="Arial" panose="020B0604020202020204" pitchFamily="34" charset="0"/>
              </a:rPr>
              <a:t>Example of Duties:</a:t>
            </a:r>
          </a:p>
          <a:p>
            <a:pPr lvl="0"/>
            <a:r>
              <a:rPr lang="en-US" dirty="0"/>
              <a:t>Assists in the development of recruitment and examination materials</a:t>
            </a:r>
          </a:p>
          <a:p>
            <a:pPr lvl="0"/>
            <a:r>
              <a:rPr lang="en-US" dirty="0"/>
              <a:t>Assists in the development of recommendation for classification and compensation actions</a:t>
            </a:r>
          </a:p>
          <a:p>
            <a:pPr lvl="0"/>
            <a:r>
              <a:rPr lang="en-US" dirty="0"/>
              <a:t>Gathers information and data using interview, focus group, survey, and observational methods</a:t>
            </a:r>
          </a:p>
          <a:p>
            <a:pPr lvl="0"/>
            <a:r>
              <a:rPr lang="en-US" dirty="0"/>
              <a:t>Gathers archival and published data and information</a:t>
            </a:r>
          </a:p>
          <a:p>
            <a:pPr lvl="0"/>
            <a:r>
              <a:rPr lang="en-US" dirty="0"/>
              <a:t>Compiles, organizes, and codes quantitative and qualitative data</a:t>
            </a:r>
          </a:p>
          <a:p>
            <a:pPr lvl="0"/>
            <a:r>
              <a:rPr lang="en-US" dirty="0"/>
              <a:t>Assists in the analysis of quantitative, qualitative, and statistical data</a:t>
            </a:r>
          </a:p>
          <a:p>
            <a:pPr lvl="0"/>
            <a:r>
              <a:rPr lang="en-US" dirty="0"/>
              <a:t>Prepares summaries of findings and reports containing narrative, table, chart and graphical content </a:t>
            </a:r>
          </a:p>
        </p:txBody>
      </p:sp>
      <p:sp>
        <p:nvSpPr>
          <p:cNvPr id="2" name="Slide Number Placeholder 1"/>
          <p:cNvSpPr>
            <a:spLocks noGrp="1"/>
          </p:cNvSpPr>
          <p:nvPr>
            <p:ph type="sldNum" sz="quarter" idx="12"/>
          </p:nvPr>
        </p:nvSpPr>
        <p:spPr/>
        <p:txBody>
          <a:bodyPr/>
          <a:lstStyle/>
          <a:p>
            <a:fld id="{FF75B4CE-5129-41CA-A75E-F2AE589D1F47}" type="slidenum">
              <a:rPr lang="en-US" smtClean="0"/>
              <a:pPr/>
              <a:t>18</a:t>
            </a:fld>
            <a:endParaRPr lang="en-US" dirty="0"/>
          </a:p>
        </p:txBody>
      </p:sp>
    </p:spTree>
    <p:extLst>
      <p:ext uri="{BB962C8B-B14F-4D97-AF65-F5344CB8AC3E}">
        <p14:creationId xmlns:p14="http://schemas.microsoft.com/office/powerpoint/2010/main" val="423527153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a:t>Basic Procedure</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F75B4CE-5129-41CA-A75E-F2AE589D1F47}" type="slidenum">
              <a:rPr lang="en-US" smtClean="0"/>
              <a:pPr/>
              <a:t>19</a:t>
            </a:fld>
            <a:endParaRPr lang="en-US" dirty="0"/>
          </a:p>
        </p:txBody>
      </p:sp>
      <p:sp>
        <p:nvSpPr>
          <p:cNvPr id="7" name="Rectangle 4"/>
          <p:cNvSpPr>
            <a:spLocks noGrp="1" noChangeArrowheads="1"/>
          </p:cNvSpPr>
          <p:nvPr>
            <p:ph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71500" indent="-571500" eaLnBrk="1" hangingPunct="1">
              <a:lnSpc>
                <a:spcPct val="80000"/>
              </a:lnSpc>
              <a:spcBef>
                <a:spcPct val="50000"/>
              </a:spcBef>
              <a:buClr>
                <a:schemeClr val="tx1"/>
              </a:buClr>
              <a:buSzPct val="70000"/>
              <a:buFont typeface="Wingdings" pitchFamily="2" charset="2"/>
              <a:buAutoNum type="arabicPeriod"/>
              <a:defRPr/>
            </a:pPr>
            <a:r>
              <a:rPr lang="en-US" sz="2200" b="0" dirty="0">
                <a:effectLst>
                  <a:outerShdw blurRad="38100" dist="38100" dir="2700000" algn="tl">
                    <a:srgbClr val="C0C0C0"/>
                  </a:outerShdw>
                </a:effectLst>
                <a:latin typeface="Arial" charset="0"/>
              </a:rPr>
              <a:t>Select appropriate Subject Matter Experts </a:t>
            </a:r>
          </a:p>
          <a:p>
            <a:pPr marL="571500" indent="-571500" eaLnBrk="1" hangingPunct="1">
              <a:lnSpc>
                <a:spcPct val="80000"/>
              </a:lnSpc>
              <a:spcBef>
                <a:spcPct val="50000"/>
              </a:spcBef>
              <a:buClr>
                <a:schemeClr val="tx1"/>
              </a:buClr>
              <a:buSzPct val="70000"/>
              <a:buFont typeface="Wingdings" pitchFamily="2" charset="2"/>
              <a:buAutoNum type="arabicPeriod"/>
              <a:defRPr/>
            </a:pPr>
            <a:r>
              <a:rPr lang="en-US" sz="2200" b="0" dirty="0">
                <a:effectLst>
                  <a:outerShdw blurRad="38100" dist="38100" dir="2700000" algn="tl">
                    <a:srgbClr val="C0C0C0"/>
                  </a:outerShdw>
                </a:effectLst>
                <a:latin typeface="Arial" charset="0"/>
              </a:rPr>
              <a:t>Identify and prioritize the key activities of the job </a:t>
            </a:r>
          </a:p>
          <a:p>
            <a:pPr marL="571500" indent="-571500" eaLnBrk="1" hangingPunct="1">
              <a:lnSpc>
                <a:spcPct val="80000"/>
              </a:lnSpc>
              <a:spcBef>
                <a:spcPct val="50000"/>
              </a:spcBef>
              <a:buClr>
                <a:schemeClr val="tx1"/>
              </a:buClr>
              <a:buSzPct val="70000"/>
              <a:buFont typeface="Wingdings" pitchFamily="2" charset="2"/>
              <a:buAutoNum type="arabicPeriod"/>
              <a:defRPr/>
            </a:pPr>
            <a:r>
              <a:rPr lang="en-US" sz="2200" b="0" dirty="0">
                <a:effectLst>
                  <a:outerShdw blurRad="38100" dist="38100" dir="2700000" algn="tl">
                    <a:srgbClr val="C0C0C0"/>
                  </a:outerShdw>
                </a:effectLst>
                <a:latin typeface="Arial" charset="0"/>
              </a:rPr>
              <a:t>Identify the most essential competencies</a:t>
            </a:r>
          </a:p>
          <a:p>
            <a:pPr marL="1371600" lvl="2" indent="-457200" eaLnBrk="1" hangingPunct="1">
              <a:lnSpc>
                <a:spcPct val="80000"/>
              </a:lnSpc>
              <a:spcBef>
                <a:spcPct val="50000"/>
              </a:spcBef>
              <a:buClr>
                <a:schemeClr val="accent2"/>
              </a:buClr>
              <a:buFont typeface="Wingdings" pitchFamily="2" charset="2"/>
              <a:buChar char="¢"/>
              <a:defRPr/>
            </a:pPr>
            <a:r>
              <a:rPr lang="en-US" sz="1800" b="0" dirty="0">
                <a:effectLst>
                  <a:outerShdw blurRad="38100" dist="38100" dir="2700000" algn="tl">
                    <a:srgbClr val="C0C0C0"/>
                  </a:outerShdw>
                </a:effectLst>
                <a:latin typeface="Arial" charset="0"/>
              </a:rPr>
              <a:t> Forced distribution card sort performed by SMEs or Analyst</a:t>
            </a:r>
          </a:p>
          <a:p>
            <a:pPr marL="571500" indent="-571500" eaLnBrk="1" hangingPunct="1">
              <a:lnSpc>
                <a:spcPct val="80000"/>
              </a:lnSpc>
              <a:spcBef>
                <a:spcPct val="50000"/>
              </a:spcBef>
              <a:buClr>
                <a:schemeClr val="tx1"/>
              </a:buClr>
              <a:buSzPct val="70000"/>
              <a:buFont typeface="Wingdings" pitchFamily="2" charset="2"/>
              <a:buAutoNum type="arabicPeriod"/>
              <a:defRPr/>
            </a:pPr>
            <a:r>
              <a:rPr lang="en-US" sz="2200" b="0" dirty="0">
                <a:effectLst>
                  <a:outerShdw blurRad="38100" dist="38100" dir="2700000" algn="tl">
                    <a:srgbClr val="C0C0C0"/>
                  </a:outerShdw>
                </a:effectLst>
                <a:latin typeface="Arial" charset="0"/>
              </a:rPr>
              <a:t>For each duty, identify competencies that best differentiate performance </a:t>
            </a:r>
          </a:p>
          <a:p>
            <a:pPr marL="1371600" lvl="2" indent="-457200" eaLnBrk="1" hangingPunct="1">
              <a:lnSpc>
                <a:spcPct val="80000"/>
              </a:lnSpc>
              <a:spcBef>
                <a:spcPct val="50000"/>
              </a:spcBef>
              <a:buClr>
                <a:schemeClr val="accent2"/>
              </a:buClr>
              <a:buFont typeface="Wingdings" pitchFamily="2" charset="2"/>
              <a:buChar char="¢"/>
              <a:defRPr/>
            </a:pPr>
            <a:r>
              <a:rPr lang="en-US" sz="1800" b="0" dirty="0">
                <a:effectLst>
                  <a:outerShdw blurRad="38100" dist="38100" dir="2700000" algn="tl">
                    <a:srgbClr val="C0C0C0"/>
                  </a:outerShdw>
                </a:effectLst>
                <a:latin typeface="Arial" charset="0"/>
              </a:rPr>
              <a:t>Mini-competency model for each duty</a:t>
            </a:r>
          </a:p>
          <a:p>
            <a:pPr marL="1371600" lvl="2" indent="-457200" eaLnBrk="1" hangingPunct="1">
              <a:lnSpc>
                <a:spcPct val="80000"/>
              </a:lnSpc>
              <a:spcBef>
                <a:spcPct val="50000"/>
              </a:spcBef>
              <a:buClr>
                <a:schemeClr val="accent2"/>
              </a:buClr>
              <a:buFont typeface="Wingdings" pitchFamily="2" charset="2"/>
              <a:buChar char="¢"/>
              <a:defRPr/>
            </a:pPr>
            <a:r>
              <a:rPr lang="en-US" sz="1800" b="0" dirty="0">
                <a:effectLst>
                  <a:outerShdw blurRad="38100" dist="38100" dir="2700000" algn="tl">
                    <a:srgbClr val="C0C0C0"/>
                  </a:outerShdw>
                </a:effectLst>
                <a:latin typeface="Arial" charset="0"/>
              </a:rPr>
              <a:t>Parsimonious set that accounts for the greatest variability job performance.   (Constellation rather than full picture)</a:t>
            </a:r>
          </a:p>
          <a:p>
            <a:pPr marL="571500" indent="-571500" eaLnBrk="1" hangingPunct="1">
              <a:lnSpc>
                <a:spcPct val="80000"/>
              </a:lnSpc>
              <a:spcBef>
                <a:spcPct val="50000"/>
              </a:spcBef>
              <a:buClr>
                <a:schemeClr val="tx1"/>
              </a:buClr>
              <a:buSzPct val="70000"/>
              <a:buFont typeface="Wingdings" pitchFamily="2" charset="2"/>
              <a:buAutoNum type="arabicPeriod"/>
              <a:defRPr/>
            </a:pPr>
            <a:r>
              <a:rPr lang="en-US" sz="2200" b="0" dirty="0">
                <a:effectLst>
                  <a:outerShdw blurRad="38100" dist="38100" dir="2700000" algn="tl">
                    <a:srgbClr val="C0C0C0"/>
                  </a:outerShdw>
                </a:effectLst>
                <a:latin typeface="Arial" charset="0"/>
              </a:rPr>
              <a:t>Mathematically determine weight for each competency as driver of overall job performance</a:t>
            </a:r>
          </a:p>
        </p:txBody>
      </p:sp>
    </p:spTree>
    <p:extLst>
      <p:ext uri="{BB962C8B-B14F-4D97-AF65-F5344CB8AC3E}">
        <p14:creationId xmlns:p14="http://schemas.microsoft.com/office/powerpoint/2010/main" val="272465990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Outline</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p:txBody>
          <a:bodyPr>
            <a:normAutofit/>
          </a:bodyPr>
          <a:lstStyle/>
          <a:p>
            <a:r>
              <a:rPr lang="en-US" sz="2400" dirty="0">
                <a:solidFill>
                  <a:schemeClr val="tx1">
                    <a:lumMod val="65000"/>
                    <a:lumOff val="35000"/>
                  </a:schemeClr>
                </a:solidFill>
                <a:latin typeface="Arial" panose="020B0604020202020204" pitchFamily="34" charset="0"/>
                <a:cs typeface="Arial" panose="020B0604020202020204" pitchFamily="34" charset="0"/>
              </a:rPr>
              <a:t>Competencies &amp; Competency </a:t>
            </a:r>
            <a:r>
              <a:rPr lang="en-US" sz="2400" dirty="0" smtClean="0">
                <a:solidFill>
                  <a:schemeClr val="tx1">
                    <a:lumMod val="65000"/>
                    <a:lumOff val="35000"/>
                  </a:schemeClr>
                </a:solidFill>
                <a:latin typeface="Arial" panose="020B0604020202020204" pitchFamily="34" charset="0"/>
                <a:cs typeface="Arial" panose="020B0604020202020204" pitchFamily="34" charset="0"/>
              </a:rPr>
              <a:t>Modeling</a:t>
            </a:r>
          </a:p>
          <a:p>
            <a:pPr lvl="1"/>
            <a:r>
              <a:rPr lang="en-US" sz="1800" dirty="0" smtClean="0">
                <a:solidFill>
                  <a:schemeClr val="tx1">
                    <a:lumMod val="65000"/>
                    <a:lumOff val="35000"/>
                  </a:schemeClr>
                </a:solidFill>
                <a:latin typeface="Arial" panose="020B0604020202020204" pitchFamily="34" charset="0"/>
                <a:cs typeface="Arial" panose="020B0604020202020204" pitchFamily="34" charset="0"/>
              </a:rPr>
              <a:t>Definition of Competency</a:t>
            </a:r>
          </a:p>
          <a:p>
            <a:pPr lvl="1"/>
            <a:r>
              <a:rPr lang="en-US" sz="1800" dirty="0" smtClean="0">
                <a:solidFill>
                  <a:schemeClr val="tx1">
                    <a:lumMod val="65000"/>
                    <a:lumOff val="35000"/>
                  </a:schemeClr>
                </a:solidFill>
                <a:latin typeface="Arial" panose="020B0604020202020204" pitchFamily="34" charset="0"/>
                <a:cs typeface="Arial" panose="020B0604020202020204" pitchFamily="34" charset="0"/>
              </a:rPr>
              <a:t>Competency Modeling vs. Traditional Job Analysis</a:t>
            </a:r>
          </a:p>
          <a:p>
            <a:pPr lvl="1"/>
            <a:r>
              <a:rPr lang="en-US" sz="1800" dirty="0" smtClean="0">
                <a:solidFill>
                  <a:schemeClr val="tx1">
                    <a:lumMod val="65000"/>
                    <a:lumOff val="35000"/>
                  </a:schemeClr>
                </a:solidFill>
                <a:latin typeface="Arial" panose="020B0604020202020204" pitchFamily="34" charset="0"/>
                <a:cs typeface="Arial" panose="020B0604020202020204" pitchFamily="34" charset="0"/>
              </a:rPr>
              <a:t>The </a:t>
            </a:r>
            <a:r>
              <a:rPr lang="en-US" sz="1800" dirty="0">
                <a:solidFill>
                  <a:schemeClr val="tx1">
                    <a:lumMod val="65000"/>
                    <a:lumOff val="35000"/>
                  </a:schemeClr>
                </a:solidFill>
                <a:latin typeface="Arial" panose="020B0604020202020204" pitchFamily="34" charset="0"/>
                <a:cs typeface="Arial" panose="020B0604020202020204" pitchFamily="34" charset="0"/>
              </a:rPr>
              <a:t>LACOE </a:t>
            </a:r>
            <a:r>
              <a:rPr lang="en-US" sz="1800" dirty="0" smtClean="0">
                <a:solidFill>
                  <a:schemeClr val="tx1">
                    <a:lumMod val="65000"/>
                    <a:lumOff val="35000"/>
                  </a:schemeClr>
                </a:solidFill>
                <a:latin typeface="Arial" panose="020B0604020202020204" pitchFamily="34" charset="0"/>
                <a:cs typeface="Arial" panose="020B0604020202020204" pitchFamily="34" charset="0"/>
              </a:rPr>
              <a:t>methodology</a:t>
            </a:r>
          </a:p>
          <a:p>
            <a:pPr lvl="1"/>
            <a:r>
              <a:rPr lang="en-US" sz="1800" dirty="0" smtClean="0">
                <a:solidFill>
                  <a:schemeClr val="tx1">
                    <a:lumMod val="65000"/>
                    <a:lumOff val="35000"/>
                  </a:schemeClr>
                </a:solidFill>
                <a:latin typeface="Arial" panose="020B0604020202020204" pitchFamily="34" charset="0"/>
                <a:cs typeface="Arial" panose="020B0604020202020204" pitchFamily="34" charset="0"/>
              </a:rPr>
              <a:t>Competency Cards </a:t>
            </a:r>
          </a:p>
          <a:p>
            <a:pPr lvl="1"/>
            <a:r>
              <a:rPr lang="en-US" sz="2000" dirty="0" smtClean="0">
                <a:solidFill>
                  <a:schemeClr val="tx1">
                    <a:lumMod val="65000"/>
                    <a:lumOff val="35000"/>
                  </a:schemeClr>
                </a:solidFill>
                <a:latin typeface="Arial" panose="020B0604020202020204" pitchFamily="34" charset="0"/>
                <a:cs typeface="Arial" panose="020B0604020202020204" pitchFamily="34" charset="0"/>
              </a:rPr>
              <a:t>Competency Dictionary </a:t>
            </a:r>
            <a:r>
              <a:rPr lang="en-US" sz="2000" dirty="0">
                <a:solidFill>
                  <a:schemeClr val="tx1">
                    <a:lumMod val="65000"/>
                    <a:lumOff val="35000"/>
                  </a:schemeClr>
                </a:solidFill>
                <a:latin typeface="Arial" panose="020B0604020202020204" pitchFamily="34" charset="0"/>
                <a:cs typeface="Arial" panose="020B0604020202020204" pitchFamily="34" charset="0"/>
              </a:rPr>
              <a:t>(behavior &amp; task levels</a:t>
            </a:r>
            <a:r>
              <a:rPr lang="en-US" sz="2000" dirty="0" smtClean="0">
                <a:solidFill>
                  <a:schemeClr val="tx1">
                    <a:lumMod val="65000"/>
                    <a:lumOff val="35000"/>
                  </a:schemeClr>
                </a:solidFill>
                <a:latin typeface="Arial" panose="020B0604020202020204" pitchFamily="34" charset="0"/>
                <a:cs typeface="Arial" panose="020B0604020202020204" pitchFamily="34" charset="0"/>
              </a:rPr>
              <a:t>)</a:t>
            </a:r>
          </a:p>
          <a:p>
            <a:r>
              <a:rPr lang="en-US" sz="2400" dirty="0">
                <a:solidFill>
                  <a:schemeClr val="tx1">
                    <a:lumMod val="65000"/>
                    <a:lumOff val="35000"/>
                  </a:schemeClr>
                </a:solidFill>
                <a:latin typeface="Arial" panose="020B0604020202020204" pitchFamily="34" charset="0"/>
                <a:cs typeface="Arial" panose="020B0604020202020204" pitchFamily="34" charset="0"/>
              </a:rPr>
              <a:t>Card Sorting </a:t>
            </a:r>
            <a:r>
              <a:rPr lang="en-US" sz="2400" dirty="0" smtClean="0">
                <a:solidFill>
                  <a:schemeClr val="tx1">
                    <a:lumMod val="65000"/>
                    <a:lumOff val="35000"/>
                  </a:schemeClr>
                </a:solidFill>
                <a:latin typeface="Arial" panose="020B0604020202020204" pitchFamily="34" charset="0"/>
                <a:cs typeface="Arial" panose="020B0604020202020204" pitchFamily="34" charset="0"/>
              </a:rPr>
              <a:t>Activity</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r>
              <a:rPr lang="en-US" sz="2400" dirty="0">
                <a:solidFill>
                  <a:schemeClr val="tx1">
                    <a:lumMod val="65000"/>
                    <a:lumOff val="35000"/>
                  </a:schemeClr>
                </a:solidFill>
                <a:latin typeface="Arial" panose="020B0604020202020204" pitchFamily="34" charset="0"/>
                <a:cs typeface="Arial" panose="020B0604020202020204" pitchFamily="34" charset="0"/>
              </a:rPr>
              <a:t>Competency </a:t>
            </a:r>
            <a:r>
              <a:rPr lang="en-US" sz="2400" dirty="0" smtClean="0">
                <a:solidFill>
                  <a:schemeClr val="tx1">
                    <a:lumMod val="65000"/>
                    <a:lumOff val="35000"/>
                  </a:schemeClr>
                </a:solidFill>
                <a:latin typeface="Arial" panose="020B0604020202020204" pitchFamily="34" charset="0"/>
                <a:cs typeface="Arial" panose="020B0604020202020204" pitchFamily="34" charset="0"/>
              </a:rPr>
              <a:t>Modeling Workbook </a:t>
            </a:r>
          </a:p>
          <a:p>
            <a:r>
              <a:rPr lang="en-US" sz="2400" dirty="0" smtClean="0">
                <a:solidFill>
                  <a:schemeClr val="tx1">
                    <a:lumMod val="65000"/>
                    <a:lumOff val="35000"/>
                  </a:schemeClr>
                </a:solidFill>
                <a:latin typeface="Arial" panose="020B0604020202020204" pitchFamily="34" charset="0"/>
                <a:cs typeface="Arial" panose="020B0604020202020204" pitchFamily="34" charset="0"/>
              </a:rPr>
              <a:t>Weights and Scores</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F75B4CE-5129-41CA-A75E-F2AE589D1F47}" type="slidenum">
              <a:rPr lang="en-US" smtClean="0"/>
              <a:pPr/>
              <a:t>2</a:t>
            </a:fld>
            <a:endParaRPr lang="en-US" dirty="0"/>
          </a:p>
        </p:txBody>
      </p:sp>
    </p:spTree>
    <p:extLst>
      <p:ext uri="{BB962C8B-B14F-4D97-AF65-F5344CB8AC3E}">
        <p14:creationId xmlns:p14="http://schemas.microsoft.com/office/powerpoint/2010/main" val="298260734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a:solidFill>
                  <a:schemeClr val="tx2"/>
                </a:solidFill>
                <a:effectLst>
                  <a:outerShdw blurRad="38100" dist="38100" dir="2700000" algn="tl">
                    <a:srgbClr val="C0C0C0"/>
                  </a:outerShdw>
                </a:effectLst>
                <a:latin typeface="Arial" charset="0"/>
              </a:rPr>
              <a:t>Competency Modeling Path</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F75B4CE-5129-41CA-A75E-F2AE589D1F47}" type="slidenum">
              <a:rPr lang="en-US" smtClean="0"/>
              <a:pPr/>
              <a:t>20</a:t>
            </a:fld>
            <a:endParaRPr lang="en-US" dirty="0"/>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val="1513916770"/>
              </p:ext>
            </p:extLst>
          </p:nvPr>
        </p:nvGraphicFramePr>
        <p:xfrm>
          <a:off x="1008062" y="2227262"/>
          <a:ext cx="7127875" cy="3241675"/>
        </p:xfrm>
        <a:graphic>
          <a:graphicData uri="http://schemas.openxmlformats.org/presentationml/2006/ole">
            <mc:AlternateContent xmlns:mc="http://schemas.openxmlformats.org/markup-compatibility/2006">
              <mc:Choice xmlns:v="urn:schemas-microsoft-com:vml" Requires="v">
                <p:oleObj spid="_x0000_s3090" name="Visio" r:id="rId4" imgW="7127404" imgH="3241256" progId="Visio.Drawing.11">
                  <p:embed/>
                </p:oleObj>
              </mc:Choice>
              <mc:Fallback>
                <p:oleObj name="Visio" r:id="rId4" imgW="7127404" imgH="3241256"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062" y="2227262"/>
                        <a:ext cx="7127875" cy="32416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67196846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Weights and Scores</a:t>
            </a:r>
            <a:endParaRPr lang="en-US" dirty="0"/>
          </a:p>
        </p:txBody>
      </p:sp>
      <p:sp>
        <p:nvSpPr>
          <p:cNvPr id="3" name="Content Placeholder 2"/>
          <p:cNvSpPr>
            <a:spLocks noGrp="1"/>
          </p:cNvSpPr>
          <p:nvPr>
            <p:ph idx="1"/>
          </p:nvPr>
        </p:nvSpPr>
        <p:spPr/>
        <p:txBody>
          <a:bodyPr>
            <a:normAutofit/>
          </a:bodyPr>
          <a:lstStyle/>
          <a:p>
            <a:r>
              <a:rPr lang="en-US" sz="2800" dirty="0" smtClean="0"/>
              <a:t>Competency Modeling spreadsheet and Exam Scoring both utilize a Weighted Sum Model (WSM)</a:t>
            </a:r>
          </a:p>
          <a:p>
            <a:pPr lvl="1"/>
            <a:r>
              <a:rPr lang="en-US" sz="2400" dirty="0" smtClean="0"/>
              <a:t>Factors are weighted against each other numerically as a percentage of the whole</a:t>
            </a:r>
          </a:p>
          <a:p>
            <a:pPr lvl="1"/>
            <a:r>
              <a:rPr lang="en-US" sz="2400" dirty="0" smtClean="0"/>
              <a:t>Relatively simple mathematical calculation for weighing multiple independent criteria</a:t>
            </a:r>
          </a:p>
          <a:p>
            <a:r>
              <a:rPr lang="en-US" sz="2800" dirty="0" smtClean="0"/>
              <a:t>New criteria is created by combining distinct factors</a:t>
            </a:r>
          </a:p>
          <a:p>
            <a:pPr lvl="1"/>
            <a:r>
              <a:rPr lang="en-US" sz="2400" dirty="0" smtClean="0"/>
              <a:t>Duty Criticality * Frequency </a:t>
            </a:r>
            <a:r>
              <a:rPr lang="en-US" sz="2400" dirty="0" smtClean="0">
                <a:sym typeface="Wingdings" panose="05000000000000000000" pitchFamily="2" charset="2"/>
              </a:rPr>
              <a:t> POJ</a:t>
            </a:r>
            <a:endParaRPr lang="en-US" sz="2400" dirty="0" smtClean="0"/>
          </a:p>
          <a:p>
            <a:pPr lvl="1"/>
            <a:r>
              <a:rPr lang="en-US" sz="2400" dirty="0" smtClean="0"/>
              <a:t>POJ * Duty Linkages </a:t>
            </a:r>
            <a:r>
              <a:rPr lang="en-US" sz="2400" dirty="0" smtClean="0">
                <a:sym typeface="Wingdings" panose="05000000000000000000" pitchFamily="2" charset="2"/>
              </a:rPr>
              <a:t> </a:t>
            </a:r>
            <a:r>
              <a:rPr lang="en-US" sz="2400" dirty="0" smtClean="0"/>
              <a:t>Exam Weights</a:t>
            </a:r>
          </a:p>
          <a:p>
            <a:pPr lvl="1"/>
            <a:r>
              <a:rPr lang="en-US" sz="2400" dirty="0" smtClean="0"/>
              <a:t>Exam Weights * Rater Input </a:t>
            </a:r>
            <a:r>
              <a:rPr lang="en-US" sz="2400" dirty="0" smtClean="0">
                <a:sym typeface="Wingdings" panose="05000000000000000000" pitchFamily="2" charset="2"/>
              </a:rPr>
              <a:t> C</a:t>
            </a:r>
            <a:r>
              <a:rPr lang="en-US" sz="2400" dirty="0" smtClean="0"/>
              <a:t>andidate </a:t>
            </a:r>
            <a:r>
              <a:rPr lang="en-US" sz="2400" dirty="0"/>
              <a:t>S</a:t>
            </a:r>
            <a:r>
              <a:rPr lang="en-US" sz="2400" dirty="0" smtClean="0"/>
              <a:t>cores</a:t>
            </a:r>
          </a:p>
          <a:p>
            <a:endParaRPr lang="en-US" sz="2800" dirty="0" smtClean="0"/>
          </a:p>
        </p:txBody>
      </p:sp>
      <p:sp>
        <p:nvSpPr>
          <p:cNvPr id="4" name="Slide Number Placeholder 3"/>
          <p:cNvSpPr>
            <a:spLocks noGrp="1"/>
          </p:cNvSpPr>
          <p:nvPr>
            <p:ph type="sldNum" sz="quarter" idx="12"/>
          </p:nvPr>
        </p:nvSpPr>
        <p:spPr/>
        <p:txBody>
          <a:bodyPr/>
          <a:lstStyle/>
          <a:p>
            <a:fld id="{FF75B4CE-5129-41CA-A75E-F2AE589D1F47}" type="slidenum">
              <a:rPr lang="en-US" smtClean="0"/>
              <a:pPr/>
              <a:t>21</a:t>
            </a:fld>
            <a:endParaRPr lang="en-US" dirty="0"/>
          </a:p>
        </p:txBody>
      </p:sp>
    </p:spTree>
    <p:extLst>
      <p:ext uri="{BB962C8B-B14F-4D97-AF65-F5344CB8AC3E}">
        <p14:creationId xmlns:p14="http://schemas.microsoft.com/office/powerpoint/2010/main" val="1669705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LACOE’s Exam Scoring System</a:t>
            </a:r>
            <a:endParaRPr lang="en-US" dirty="0"/>
          </a:p>
        </p:txBody>
      </p:sp>
      <p:sp>
        <p:nvSpPr>
          <p:cNvPr id="3" name="Content Placeholder 2"/>
          <p:cNvSpPr>
            <a:spLocks noGrp="1"/>
          </p:cNvSpPr>
          <p:nvPr>
            <p:ph idx="1"/>
          </p:nvPr>
        </p:nvSpPr>
        <p:spPr/>
        <p:txBody>
          <a:bodyPr>
            <a:normAutofit fontScale="92500"/>
          </a:bodyPr>
          <a:lstStyle/>
          <a:p>
            <a:r>
              <a:rPr lang="en-US" dirty="0" smtClean="0"/>
              <a:t>We do NOT have raters assign holistic scores</a:t>
            </a:r>
          </a:p>
          <a:p>
            <a:r>
              <a:rPr lang="en-US" dirty="0" smtClean="0"/>
              <a:t>Focus raters’ attention on specific competencies, limiting bias &amp; outside influence</a:t>
            </a:r>
          </a:p>
          <a:p>
            <a:r>
              <a:rPr lang="en-US" dirty="0"/>
              <a:t>P</a:t>
            </a:r>
            <a:r>
              <a:rPr lang="en-US" dirty="0" smtClean="0"/>
              <a:t>oint scoring system, with “poison pill” option:</a:t>
            </a:r>
          </a:p>
          <a:p>
            <a:pPr lvl="2"/>
            <a:r>
              <a:rPr lang="en-US" b="1" dirty="0" smtClean="0"/>
              <a:t>Compelling</a:t>
            </a:r>
            <a:r>
              <a:rPr lang="en-US" dirty="0" smtClean="0"/>
              <a:t>: Exceptional, above and beyond	4 pts</a:t>
            </a:r>
          </a:p>
          <a:p>
            <a:pPr lvl="2"/>
            <a:r>
              <a:rPr lang="en-US" b="1" dirty="0" smtClean="0"/>
              <a:t>Strong</a:t>
            </a:r>
            <a:r>
              <a:rPr lang="en-US" dirty="0" smtClean="0"/>
              <a:t>: Good, relevant responses		3 pts</a:t>
            </a:r>
          </a:p>
          <a:p>
            <a:pPr lvl="2"/>
            <a:r>
              <a:rPr lang="en-US" b="1" dirty="0" smtClean="0"/>
              <a:t>Moderate</a:t>
            </a:r>
            <a:r>
              <a:rPr lang="en-US" dirty="0" smtClean="0"/>
              <a:t>: Adequate, needs improvement	2 pts</a:t>
            </a:r>
          </a:p>
          <a:p>
            <a:pPr lvl="2"/>
            <a:r>
              <a:rPr lang="en-US" b="1" dirty="0" smtClean="0"/>
              <a:t>Limited</a:t>
            </a:r>
            <a:r>
              <a:rPr lang="en-US" dirty="0" smtClean="0"/>
              <a:t>: Job performance risk, auto-fail	1 </a:t>
            </a:r>
            <a:r>
              <a:rPr lang="en-US" dirty="0" err="1" smtClean="0"/>
              <a:t>pt</a:t>
            </a:r>
            <a:endParaRPr lang="en-US" dirty="0" smtClean="0"/>
          </a:p>
          <a:p>
            <a:pPr marL="0" indent="0">
              <a:buNone/>
            </a:pPr>
            <a:r>
              <a:rPr lang="en-US" sz="2500" i="1" dirty="0" smtClean="0"/>
              <a:t>Max Score = </a:t>
            </a:r>
            <a:r>
              <a:rPr lang="en-US" sz="2500" dirty="0" smtClean="0"/>
              <a:t>4 (100)</a:t>
            </a:r>
            <a:r>
              <a:rPr lang="en-US" sz="2500" i="1" dirty="0" smtClean="0"/>
              <a:t>, Min Pass Score = </a:t>
            </a:r>
            <a:r>
              <a:rPr lang="en-US" sz="2500" dirty="0" smtClean="0"/>
              <a:t>2 (70)</a:t>
            </a:r>
            <a:r>
              <a:rPr lang="en-US" sz="2500" i="1" dirty="0" smtClean="0"/>
              <a:t>, Fail Score = </a:t>
            </a:r>
            <a:r>
              <a:rPr lang="en-US" sz="2500" dirty="0" smtClean="0"/>
              <a:t>1.67 (65)</a:t>
            </a:r>
            <a:endParaRPr lang="en-US" sz="2500"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22</a:t>
            </a:fld>
            <a:endParaRPr lang="en-US" dirty="0"/>
          </a:p>
        </p:txBody>
      </p:sp>
    </p:spTree>
    <p:extLst>
      <p:ext uri="{BB962C8B-B14F-4D97-AF65-F5344CB8AC3E}">
        <p14:creationId xmlns:p14="http://schemas.microsoft.com/office/powerpoint/2010/main" val="119885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Scoring</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Calculating Weighted Sums:</a:t>
            </a:r>
          </a:p>
          <a:p>
            <a:endParaRPr lang="en-US" dirty="0"/>
          </a:p>
          <a:p>
            <a:endParaRPr lang="en-US" dirty="0" smtClean="0"/>
          </a:p>
          <a:p>
            <a:r>
              <a:rPr lang="en-US" dirty="0" smtClean="0"/>
              <a:t>Candidate’s Examination Score = </a:t>
            </a:r>
            <a:r>
              <a:rPr lang="en-US" dirty="0">
                <a:solidFill>
                  <a:prstClr val="black"/>
                </a:solidFill>
              </a:rPr>
              <a:t>(C</a:t>
            </a:r>
            <a:r>
              <a:rPr lang="en-US" sz="2400" dirty="0">
                <a:solidFill>
                  <a:prstClr val="black"/>
                </a:solidFill>
              </a:rPr>
              <a:t>mp</a:t>
            </a:r>
            <a:r>
              <a:rPr lang="en-US" dirty="0">
                <a:solidFill>
                  <a:prstClr val="black"/>
                </a:solidFill>
              </a:rPr>
              <a:t>W</a:t>
            </a:r>
            <a:r>
              <a:rPr lang="en-US" sz="2400" dirty="0">
                <a:solidFill>
                  <a:prstClr val="black"/>
                </a:solidFill>
              </a:rPr>
              <a:t>t</a:t>
            </a:r>
            <a:r>
              <a:rPr lang="en-US" sz="2400" baseline="-25000" dirty="0">
                <a:solidFill>
                  <a:prstClr val="black"/>
                </a:solidFill>
              </a:rPr>
              <a:t>1</a:t>
            </a:r>
            <a:r>
              <a:rPr lang="en-US" dirty="0">
                <a:solidFill>
                  <a:prstClr val="black"/>
                </a:solidFill>
              </a:rPr>
              <a:t>)*(C</a:t>
            </a:r>
            <a:r>
              <a:rPr lang="en-US" sz="2400" dirty="0">
                <a:solidFill>
                  <a:prstClr val="black"/>
                </a:solidFill>
              </a:rPr>
              <a:t>mp</a:t>
            </a:r>
            <a:r>
              <a:rPr lang="en-US" dirty="0">
                <a:solidFill>
                  <a:prstClr val="black"/>
                </a:solidFill>
              </a:rPr>
              <a:t>S</a:t>
            </a:r>
            <a:r>
              <a:rPr lang="en-US" sz="2400" dirty="0">
                <a:solidFill>
                  <a:prstClr val="black"/>
                </a:solidFill>
              </a:rPr>
              <a:t>core</a:t>
            </a:r>
            <a:r>
              <a:rPr lang="en-US" sz="2400" baseline="-25000" dirty="0">
                <a:solidFill>
                  <a:prstClr val="black"/>
                </a:solidFill>
              </a:rPr>
              <a:t>1</a:t>
            </a:r>
            <a:r>
              <a:rPr lang="en-US" dirty="0">
                <a:solidFill>
                  <a:prstClr val="black"/>
                </a:solidFill>
              </a:rPr>
              <a:t>)+</a:t>
            </a:r>
            <a:r>
              <a:rPr lang="en-US" dirty="0" smtClean="0"/>
              <a:t>(C</a:t>
            </a:r>
            <a:r>
              <a:rPr lang="en-US" sz="2400" dirty="0" smtClean="0"/>
              <a:t>mp</a:t>
            </a:r>
            <a:r>
              <a:rPr lang="en-US" dirty="0" smtClean="0"/>
              <a:t>W</a:t>
            </a:r>
            <a:r>
              <a:rPr lang="en-US" sz="2400" dirty="0" smtClean="0"/>
              <a:t>t</a:t>
            </a:r>
            <a:r>
              <a:rPr lang="en-US" sz="2400" baseline="-25000" dirty="0"/>
              <a:t>2</a:t>
            </a:r>
            <a:r>
              <a:rPr lang="en-US" dirty="0" smtClean="0"/>
              <a:t>)*(C</a:t>
            </a:r>
            <a:r>
              <a:rPr lang="en-US" sz="2400" dirty="0" smtClean="0"/>
              <a:t>mp</a:t>
            </a:r>
            <a:r>
              <a:rPr lang="en-US" dirty="0" smtClean="0"/>
              <a:t>S</a:t>
            </a:r>
            <a:r>
              <a:rPr lang="en-US" sz="2400" dirty="0" smtClean="0"/>
              <a:t>c</a:t>
            </a:r>
            <a:r>
              <a:rPr lang="en-US" sz="2400" baseline="-25000" dirty="0" smtClean="0"/>
              <a:t>2</a:t>
            </a:r>
            <a:r>
              <a:rPr lang="en-US" dirty="0" smtClean="0"/>
              <a:t>)+...</a:t>
            </a:r>
          </a:p>
          <a:p>
            <a:r>
              <a:rPr lang="en-US" dirty="0" smtClean="0"/>
              <a:t>Example Raw Score = </a:t>
            </a:r>
          </a:p>
          <a:p>
            <a:pPr marL="0" indent="0">
              <a:buNone/>
            </a:pPr>
            <a:r>
              <a:rPr lang="en-US" dirty="0" smtClean="0"/>
              <a:t>    (.15)*(2pts) + (.35)*(3pts) + (.50)*(4pts) = </a:t>
            </a:r>
            <a:r>
              <a:rPr lang="en-US" b="1" dirty="0" smtClean="0"/>
              <a:t>3.35</a:t>
            </a:r>
          </a:p>
        </p:txBody>
      </p:sp>
      <p:sp>
        <p:nvSpPr>
          <p:cNvPr id="4" name="Slide Number Placeholder 3"/>
          <p:cNvSpPr>
            <a:spLocks noGrp="1"/>
          </p:cNvSpPr>
          <p:nvPr>
            <p:ph type="sldNum" sz="quarter" idx="12"/>
          </p:nvPr>
        </p:nvSpPr>
        <p:spPr/>
        <p:txBody>
          <a:bodyPr/>
          <a:lstStyle/>
          <a:p>
            <a:fld id="{FF75B4CE-5129-41CA-A75E-F2AE589D1F47}" type="slidenum">
              <a:rPr lang="en-US" smtClean="0"/>
              <a:pPr/>
              <a:t>23</a:t>
            </a:fld>
            <a:endParaRPr lang="en-US" dirty="0"/>
          </a:p>
        </p:txBody>
      </p:sp>
      <p:pic>
        <p:nvPicPr>
          <p:cNvPr id="4100" name="Picture 4" descr="A^\text{WSM-score}_i = \sum_{j=1}^n w_j a_{ij},\text{ for }i = 1, 2, 3, \dots , m. "/>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0" y="2430154"/>
            <a:ext cx="5855355" cy="88295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5955268"/>
            <a:ext cx="1752600" cy="369332"/>
          </a:xfrm>
          <a:prstGeom prst="rect">
            <a:avLst/>
          </a:prstGeom>
          <a:noFill/>
        </p:spPr>
        <p:txBody>
          <a:bodyPr wrap="square" rtlCol="0">
            <a:spAutoFit/>
          </a:bodyPr>
          <a:lstStyle/>
          <a:p>
            <a:r>
              <a:rPr lang="en-US" i="1" dirty="0" smtClean="0"/>
              <a:t>Comp 1’s Weight</a:t>
            </a:r>
            <a:endParaRPr lang="en-US" i="1" dirty="0"/>
          </a:p>
        </p:txBody>
      </p:sp>
      <p:sp>
        <p:nvSpPr>
          <p:cNvPr id="9" name="TextBox 8"/>
          <p:cNvSpPr txBox="1"/>
          <p:nvPr/>
        </p:nvSpPr>
        <p:spPr>
          <a:xfrm>
            <a:off x="3657600" y="5955268"/>
            <a:ext cx="1752600" cy="369332"/>
          </a:xfrm>
          <a:prstGeom prst="rect">
            <a:avLst/>
          </a:prstGeom>
          <a:noFill/>
        </p:spPr>
        <p:txBody>
          <a:bodyPr wrap="square" rtlCol="0">
            <a:spAutoFit/>
          </a:bodyPr>
          <a:lstStyle/>
          <a:p>
            <a:r>
              <a:rPr lang="en-US" i="1" dirty="0" smtClean="0"/>
              <a:t>Comp 2’s Score</a:t>
            </a:r>
            <a:endParaRPr lang="en-US" i="1" dirty="0"/>
          </a:p>
        </p:txBody>
      </p:sp>
      <p:cxnSp>
        <p:nvCxnSpPr>
          <p:cNvPr id="11" name="Straight Arrow Connector 10"/>
          <p:cNvCxnSpPr>
            <a:stCxn id="6" idx="0"/>
          </p:cNvCxnSpPr>
          <p:nvPr/>
        </p:nvCxnSpPr>
        <p:spPr>
          <a:xfrm flipV="1">
            <a:off x="1333500" y="5715000"/>
            <a:ext cx="0" cy="2402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51677" y="5747266"/>
            <a:ext cx="0" cy="2402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523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Rescaling Exam Scores</a:t>
            </a:r>
            <a:endParaRPr lang="en-US" dirty="0"/>
          </a:p>
        </p:txBody>
      </p:sp>
      <p:sp>
        <p:nvSpPr>
          <p:cNvPr id="3" name="Content Placeholder 2"/>
          <p:cNvSpPr>
            <a:spLocks noGrp="1"/>
          </p:cNvSpPr>
          <p:nvPr>
            <p:ph idx="1"/>
          </p:nvPr>
        </p:nvSpPr>
        <p:spPr/>
        <p:txBody>
          <a:bodyPr/>
          <a:lstStyle/>
          <a:p>
            <a:r>
              <a:rPr lang="en-US" dirty="0" smtClean="0"/>
              <a:t>Rescale passing scores from a range of 2-4 pts to a range of 70-100 pts</a:t>
            </a:r>
          </a:p>
          <a:p>
            <a:pPr lvl="1"/>
            <a:r>
              <a:rPr lang="en-US" dirty="0" smtClean="0"/>
              <a:t>Automatically calculated in NEOGOV</a:t>
            </a:r>
          </a:p>
          <a:p>
            <a:pPr lvl="1"/>
            <a:r>
              <a:rPr lang="en-US" dirty="0" smtClean="0"/>
              <a:t>More intuitive to Candidates than percentage</a:t>
            </a:r>
          </a:p>
          <a:p>
            <a:pPr lvl="2"/>
            <a:r>
              <a:rPr lang="en-US" dirty="0" smtClean="0"/>
              <a:t>Passing score at 70, Maximum score at 100</a:t>
            </a:r>
          </a:p>
          <a:p>
            <a:pPr lvl="2"/>
            <a:endParaRPr lang="en-US" dirty="0"/>
          </a:p>
          <a:p>
            <a:endParaRPr lang="en-US" dirty="0" smtClean="0"/>
          </a:p>
          <a:p>
            <a:pPr marL="0" indent="0">
              <a:buNone/>
            </a:pPr>
            <a:r>
              <a:rPr lang="en-US" dirty="0"/>
              <a:t>	</a:t>
            </a:r>
            <a:r>
              <a:rPr lang="en-US" dirty="0" smtClean="0"/>
              <a:t>			   , </a:t>
            </a:r>
            <a:r>
              <a:rPr lang="en-US" sz="2400" dirty="0" smtClean="0"/>
              <a:t>instead of 83.75% </a:t>
            </a:r>
            <a:r>
              <a:rPr lang="en-US" sz="1800" dirty="0" smtClean="0"/>
              <a:t>(raw percentage)</a:t>
            </a:r>
            <a:endParaRPr lang="en-US" sz="2400" dirty="0" smtClean="0"/>
          </a:p>
        </p:txBody>
      </p:sp>
      <p:sp>
        <p:nvSpPr>
          <p:cNvPr id="4" name="Slide Number Placeholder 3"/>
          <p:cNvSpPr>
            <a:spLocks noGrp="1"/>
          </p:cNvSpPr>
          <p:nvPr>
            <p:ph type="sldNum" sz="quarter" idx="12"/>
          </p:nvPr>
        </p:nvSpPr>
        <p:spPr/>
        <p:txBody>
          <a:bodyPr/>
          <a:lstStyle/>
          <a:p>
            <a:fld id="{FF75B4CE-5129-41CA-A75E-F2AE589D1F47}" type="slidenum">
              <a:rPr lang="en-US" smtClean="0"/>
              <a:pPr/>
              <a:t>24</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114800"/>
            <a:ext cx="8686800" cy="849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32" y="5105400"/>
            <a:ext cx="3742268"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4400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LACOE Calculates Scores</a:t>
            </a:r>
            <a:endParaRPr lang="en-US" dirty="0"/>
          </a:p>
        </p:txBody>
      </p:sp>
      <p:sp>
        <p:nvSpPr>
          <p:cNvPr id="3" name="Content Placeholder 2"/>
          <p:cNvSpPr>
            <a:spLocks noGrp="1"/>
          </p:cNvSpPr>
          <p:nvPr>
            <p:ph idx="1"/>
          </p:nvPr>
        </p:nvSpPr>
        <p:spPr/>
        <p:txBody>
          <a:bodyPr>
            <a:normAutofit/>
          </a:bodyPr>
          <a:lstStyle/>
          <a:p>
            <a:r>
              <a:rPr lang="en-US" sz="2800" dirty="0" smtClean="0"/>
              <a:t>In the past, utilizing a weighted sum spreadsheet</a:t>
            </a:r>
          </a:p>
          <a:p>
            <a:pPr lvl="1"/>
            <a:r>
              <a:rPr lang="en-US" sz="2400" dirty="0" smtClean="0"/>
              <a:t>Support staff entered weights and individual scores</a:t>
            </a:r>
          </a:p>
          <a:p>
            <a:pPr lvl="1"/>
            <a:r>
              <a:rPr lang="en-US" sz="2400" dirty="0" smtClean="0"/>
              <a:t>Potential for errors, timing depends on workload</a:t>
            </a:r>
          </a:p>
          <a:p>
            <a:r>
              <a:rPr lang="en-US" sz="2800" dirty="0" smtClean="0"/>
              <a:t>Now, automatic scoring with The Rater App</a:t>
            </a:r>
          </a:p>
          <a:p>
            <a:pPr lvl="1"/>
            <a:r>
              <a:rPr lang="en-US" sz="2400" dirty="0" smtClean="0"/>
              <a:t>Real-time scoring/ranks available</a:t>
            </a:r>
          </a:p>
          <a:p>
            <a:pPr lvl="1"/>
            <a:r>
              <a:rPr lang="en-US" sz="2400" dirty="0" smtClean="0"/>
              <a:t>Easily upload scores to NEOGOV</a:t>
            </a:r>
          </a:p>
          <a:p>
            <a:pPr lvl="1"/>
            <a:r>
              <a:rPr lang="en-US" sz="2400" dirty="0" smtClean="0"/>
              <a:t>Eliminates copy errors</a:t>
            </a:r>
          </a:p>
          <a:p>
            <a:pPr lvl="1"/>
            <a:r>
              <a:rPr lang="en-US" sz="2400" dirty="0" smtClean="0"/>
              <a:t>Dramatically reduces time to send out scores</a:t>
            </a:r>
            <a:endParaRPr lang="en-US" sz="2400"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25</a:t>
            </a:fld>
            <a:endParaRPr lang="en-US" dirty="0"/>
          </a:p>
        </p:txBody>
      </p:sp>
      <p:pic>
        <p:nvPicPr>
          <p:cNvPr id="6146" name="Picture 2" descr="C:\Users\rowen_eric\Pictures\Rating App 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618344"/>
            <a:ext cx="1007604" cy="1007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920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Competency Modeling	</a:t>
            </a:r>
            <a:endParaRPr lang="en-US" dirty="0"/>
          </a:p>
        </p:txBody>
      </p:sp>
      <p:sp>
        <p:nvSpPr>
          <p:cNvPr id="3" name="Content Placeholder 2"/>
          <p:cNvSpPr>
            <a:spLocks noGrp="1"/>
          </p:cNvSpPr>
          <p:nvPr>
            <p:ph idx="1"/>
          </p:nvPr>
        </p:nvSpPr>
        <p:spPr/>
        <p:txBody>
          <a:bodyPr/>
          <a:lstStyle/>
          <a:p>
            <a:r>
              <a:rPr lang="en-US" sz="2800" dirty="0" smtClean="0"/>
              <a:t>Clearly summarizes work behaviors and characteristics essential to job performance</a:t>
            </a:r>
          </a:p>
          <a:p>
            <a:pPr marL="0" indent="0">
              <a:buNone/>
            </a:pPr>
            <a:r>
              <a:rPr lang="en-US" sz="1050" dirty="0"/>
              <a:t> </a:t>
            </a:r>
            <a:endParaRPr lang="en-US" sz="2400" dirty="0" smtClean="0"/>
          </a:p>
          <a:p>
            <a:r>
              <a:rPr lang="en-US" sz="2800" dirty="0" smtClean="0"/>
              <a:t>Standardizes process and provides documentation, directly linking job analysis to selection testing</a:t>
            </a:r>
          </a:p>
          <a:p>
            <a:pPr marL="0" indent="0">
              <a:buNone/>
            </a:pPr>
            <a:r>
              <a:rPr lang="en-US" sz="1050" dirty="0"/>
              <a:t> </a:t>
            </a:r>
            <a:endParaRPr lang="en-US" sz="2800" dirty="0" smtClean="0"/>
          </a:p>
          <a:p>
            <a:r>
              <a:rPr lang="en-US" sz="2800" dirty="0" smtClean="0"/>
              <a:t>Streamlines process for assigning job-relevant candidate scores in testing, while limiting rater bias</a:t>
            </a: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26</a:t>
            </a:fld>
            <a:endParaRPr lang="en-US" dirty="0"/>
          </a:p>
        </p:txBody>
      </p:sp>
    </p:spTree>
    <p:extLst>
      <p:ext uri="{BB962C8B-B14F-4D97-AF65-F5344CB8AC3E}">
        <p14:creationId xmlns:p14="http://schemas.microsoft.com/office/powerpoint/2010/main" val="1213997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Thank you!</a:t>
            </a:r>
            <a:endParaRPr lang="en-US" i="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ubtitle 1"/>
          <p:cNvSpPr>
            <a:spLocks noGrp="1"/>
          </p:cNvSpPr>
          <p:nvPr>
            <p:ph type="subTitle" idx="1"/>
          </p:nvPr>
        </p:nvSpPr>
        <p:spPr/>
        <p:txBody>
          <a:bodyPr/>
          <a:lstStyle/>
          <a:p>
            <a:r>
              <a:rPr lang="en-US" dirty="0" smtClean="0"/>
              <a:t>Questions?</a:t>
            </a:r>
            <a:endParaRPr lang="en-US" dirty="0"/>
          </a:p>
        </p:txBody>
      </p:sp>
      <p:sp>
        <p:nvSpPr>
          <p:cNvPr id="3" name="Slide Number Placeholder 2"/>
          <p:cNvSpPr>
            <a:spLocks noGrp="1"/>
          </p:cNvSpPr>
          <p:nvPr>
            <p:ph type="sldNum" sz="quarter" idx="12"/>
          </p:nvPr>
        </p:nvSpPr>
        <p:spPr/>
        <p:txBody>
          <a:bodyPr/>
          <a:lstStyle/>
          <a:p>
            <a:fld id="{FF75B4CE-5129-41CA-A75E-F2AE589D1F47}" type="slidenum">
              <a:rPr lang="en-US" smtClean="0"/>
              <a:pPr/>
              <a:t>27</a:t>
            </a:fld>
            <a:endParaRPr lang="en-US" dirty="0"/>
          </a:p>
        </p:txBody>
      </p:sp>
    </p:spTree>
    <p:extLst>
      <p:ext uri="{BB962C8B-B14F-4D97-AF65-F5344CB8AC3E}">
        <p14:creationId xmlns:p14="http://schemas.microsoft.com/office/powerpoint/2010/main" val="310707433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What is a Competency?</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295400"/>
            <a:ext cx="8229600" cy="5105400"/>
          </a:xfrm>
        </p:spPr>
        <p:txBody>
          <a:bodyPr>
            <a:normAutofit/>
          </a:bodyPr>
          <a:lstStyle/>
          <a:p>
            <a:r>
              <a:rPr lang="en-US" sz="2400" dirty="0" smtClean="0">
                <a:solidFill>
                  <a:schemeClr val="tx1">
                    <a:lumMod val="65000"/>
                    <a:lumOff val="35000"/>
                  </a:schemeClr>
                </a:solidFill>
                <a:latin typeface="Arial" panose="020B0604020202020204" pitchFamily="34" charset="0"/>
                <a:cs typeface="Arial" panose="020B0604020202020204" pitchFamily="34" charset="0"/>
              </a:rPr>
              <a:t>A </a:t>
            </a:r>
            <a:r>
              <a:rPr lang="en-US" sz="2400" u="sng" dirty="0" smtClean="0">
                <a:solidFill>
                  <a:schemeClr val="tx1">
                    <a:lumMod val="65000"/>
                    <a:lumOff val="35000"/>
                  </a:schemeClr>
                </a:solidFill>
                <a:latin typeface="Arial" panose="020B0604020202020204" pitchFamily="34" charset="0"/>
                <a:cs typeface="Arial" panose="020B0604020202020204" pitchFamily="34" charset="0"/>
              </a:rPr>
              <a:t>Competency</a:t>
            </a:r>
            <a:r>
              <a:rPr lang="en-US" sz="2400" dirty="0" smtClean="0">
                <a:solidFill>
                  <a:schemeClr val="tx1">
                    <a:lumMod val="65000"/>
                    <a:lumOff val="35000"/>
                  </a:schemeClr>
                </a:solidFill>
                <a:latin typeface="Arial" panose="020B0604020202020204" pitchFamily="34" charset="0"/>
                <a:cs typeface="Arial" panose="020B0604020202020204" pitchFamily="34" charset="0"/>
              </a:rPr>
              <a:t> is a work-related behavior, that encompass the strategies, goals, values, and culture of an organization.</a:t>
            </a:r>
          </a:p>
          <a:p>
            <a:pPr marL="0" indent="0">
              <a:buNone/>
            </a:pP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r>
              <a:rPr lang="en-US" sz="2400" dirty="0" smtClean="0">
                <a:solidFill>
                  <a:schemeClr val="tx1">
                    <a:lumMod val="65000"/>
                    <a:lumOff val="35000"/>
                  </a:schemeClr>
                </a:solidFill>
                <a:latin typeface="Arial" panose="020B0604020202020204" pitchFamily="34" charset="0"/>
                <a:cs typeface="Arial" panose="020B0604020202020204" pitchFamily="34" charset="0"/>
              </a:rPr>
              <a:t>Competencies:</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lvl="1"/>
            <a:r>
              <a:rPr lang="en-US" sz="2000" dirty="0" smtClean="0">
                <a:solidFill>
                  <a:schemeClr val="tx1">
                    <a:lumMod val="65000"/>
                    <a:lumOff val="35000"/>
                  </a:schemeClr>
                </a:solidFill>
                <a:latin typeface="Arial" panose="020B0604020202020204" pitchFamily="34" charset="0"/>
                <a:cs typeface="Arial" panose="020B0604020202020204" pitchFamily="34" charset="0"/>
              </a:rPr>
              <a:t>Are observable and measurable</a:t>
            </a:r>
          </a:p>
          <a:p>
            <a:pPr lvl="1"/>
            <a:r>
              <a:rPr lang="en-US" sz="2000" dirty="0" smtClean="0">
                <a:solidFill>
                  <a:schemeClr val="tx1">
                    <a:lumMod val="65000"/>
                    <a:lumOff val="35000"/>
                  </a:schemeClr>
                </a:solidFill>
                <a:latin typeface="Arial" panose="020B0604020202020204" pitchFamily="34" charset="0"/>
                <a:cs typeface="Arial" panose="020B0604020202020204" pitchFamily="34" charset="0"/>
              </a:rPr>
              <a:t>Are transferable across a range of occupations</a:t>
            </a:r>
          </a:p>
          <a:p>
            <a:pPr lvl="1"/>
            <a:r>
              <a:rPr lang="en-US" sz="2000" dirty="0" smtClean="0">
                <a:solidFill>
                  <a:schemeClr val="tx1">
                    <a:lumMod val="65000"/>
                    <a:lumOff val="35000"/>
                  </a:schemeClr>
                </a:solidFill>
                <a:latin typeface="Arial" panose="020B0604020202020204" pitchFamily="34" charset="0"/>
                <a:cs typeface="Arial" panose="020B0604020202020204" pitchFamily="34" charset="0"/>
              </a:rPr>
              <a:t>Can </a:t>
            </a:r>
            <a:r>
              <a:rPr lang="en-US" sz="2000" dirty="0">
                <a:solidFill>
                  <a:schemeClr val="tx1">
                    <a:lumMod val="65000"/>
                    <a:lumOff val="35000"/>
                  </a:schemeClr>
                </a:solidFill>
                <a:latin typeface="Arial" panose="020B0604020202020204" pitchFamily="34" charset="0"/>
                <a:cs typeface="Arial" panose="020B0604020202020204" pitchFamily="34" charset="0"/>
              </a:rPr>
              <a:t>either be developed or </a:t>
            </a:r>
            <a:r>
              <a:rPr lang="en-US" sz="2000" dirty="0" smtClean="0">
                <a:solidFill>
                  <a:schemeClr val="tx1">
                    <a:lumMod val="65000"/>
                    <a:lumOff val="35000"/>
                  </a:schemeClr>
                </a:solidFill>
                <a:latin typeface="Arial" panose="020B0604020202020204" pitchFamily="34" charset="0"/>
                <a:cs typeface="Arial" panose="020B0604020202020204" pitchFamily="34" charset="0"/>
              </a:rPr>
              <a:t>atrophy</a:t>
            </a:r>
          </a:p>
        </p:txBody>
      </p:sp>
      <p:sp>
        <p:nvSpPr>
          <p:cNvPr id="2" name="Slide Number Placeholder 1"/>
          <p:cNvSpPr>
            <a:spLocks noGrp="1"/>
          </p:cNvSpPr>
          <p:nvPr>
            <p:ph type="sldNum" sz="quarter" idx="12"/>
          </p:nvPr>
        </p:nvSpPr>
        <p:spPr/>
        <p:txBody>
          <a:bodyPr/>
          <a:lstStyle/>
          <a:p>
            <a:fld id="{FF75B4CE-5129-41CA-A75E-F2AE589D1F47}" type="slidenum">
              <a:rPr lang="en-US" smtClean="0"/>
              <a:pPr/>
              <a:t>3</a:t>
            </a:fld>
            <a:endParaRPr lang="en-US" dirty="0"/>
          </a:p>
        </p:txBody>
      </p:sp>
    </p:spTree>
    <p:extLst>
      <p:ext uri="{BB962C8B-B14F-4D97-AF65-F5344CB8AC3E}">
        <p14:creationId xmlns:p14="http://schemas.microsoft.com/office/powerpoint/2010/main" val="429264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Competencies: This Not That</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43730878"/>
              </p:ext>
            </p:extLst>
          </p:nvPr>
        </p:nvGraphicFramePr>
        <p:xfrm>
          <a:off x="457200" y="1600200"/>
          <a:ext cx="8382000" cy="2657789"/>
        </p:xfrm>
        <a:graphic>
          <a:graphicData uri="http://schemas.openxmlformats.org/drawingml/2006/table">
            <a:tbl>
              <a:tblPr firstRow="1" bandRow="1">
                <a:tableStyleId>{073A0DAA-6AF3-43AB-8588-CEC1D06C72B9}</a:tableStyleId>
              </a:tblPr>
              <a:tblGrid>
                <a:gridCol w="4191000">
                  <a:extLst>
                    <a:ext uri="{9D8B030D-6E8A-4147-A177-3AD203B41FA5}">
                      <a16:colId xmlns:a16="http://schemas.microsoft.com/office/drawing/2014/main" xmlns="" val="20000"/>
                    </a:ext>
                  </a:extLst>
                </a:gridCol>
                <a:gridCol w="4191000">
                  <a:extLst>
                    <a:ext uri="{9D8B030D-6E8A-4147-A177-3AD203B41FA5}">
                      <a16:colId xmlns:a16="http://schemas.microsoft.com/office/drawing/2014/main" xmlns="" val="20001"/>
                    </a:ext>
                  </a:extLst>
                </a:gridCol>
              </a:tblGrid>
              <a:tr h="462224">
                <a:tc>
                  <a:txBody>
                    <a:bodyPr/>
                    <a:lstStyle/>
                    <a:p>
                      <a:pPr algn="ctr"/>
                      <a:r>
                        <a:rPr lang="en-US" sz="2400" dirty="0" smtClean="0"/>
                        <a:t>Competencies are</a:t>
                      </a:r>
                      <a:endParaRPr lang="en-US" sz="2400" dirty="0"/>
                    </a:p>
                  </a:txBody>
                  <a:tcPr/>
                </a:tc>
                <a:tc>
                  <a:txBody>
                    <a:bodyPr/>
                    <a:lstStyle/>
                    <a:p>
                      <a:pPr algn="ctr"/>
                      <a:r>
                        <a:rPr lang="en-US" sz="2400" dirty="0" smtClean="0"/>
                        <a:t>Competencies are </a:t>
                      </a:r>
                      <a:r>
                        <a:rPr lang="en-US" sz="2400" u="sng" dirty="0" smtClean="0"/>
                        <a:t>not</a:t>
                      </a:r>
                      <a:endParaRPr lang="en-US" sz="2400" i="1" u="sng" dirty="0"/>
                    </a:p>
                  </a:txBody>
                  <a:tcPr/>
                </a:tc>
                <a:extLst>
                  <a:ext uri="{0D108BD9-81ED-4DB2-BD59-A6C34878D82A}">
                    <a16:rowId xmlns:a16="http://schemas.microsoft.com/office/drawing/2014/main" xmlns="" val="10000"/>
                  </a:ext>
                </a:extLst>
              </a:tr>
              <a:tr h="885930">
                <a:tc>
                  <a:txBody>
                    <a:bodyPr/>
                    <a:lstStyle/>
                    <a:p>
                      <a:r>
                        <a:rPr lang="en-US" sz="1800" dirty="0" smtClean="0"/>
                        <a:t>Prescriptive of desired behavior </a:t>
                      </a:r>
                      <a:endParaRPr lang="en-US" sz="1800"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Descriptive of established ways of working</a:t>
                      </a:r>
                      <a:endParaRPr lang="en-US" sz="1800" i="0" dirty="0" smtClean="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500743">
                <a:tc>
                  <a:txBody>
                    <a:bodyPr/>
                    <a:lstStyle/>
                    <a:p>
                      <a:r>
                        <a:rPr lang="en-US" sz="1800" dirty="0" smtClean="0"/>
                        <a:t>Descriptive</a:t>
                      </a:r>
                      <a:r>
                        <a:rPr lang="en-US" sz="1800" baseline="0" dirty="0" smtClean="0"/>
                        <a:t> of </a:t>
                      </a:r>
                      <a:r>
                        <a:rPr lang="en-US" sz="1800" dirty="0" smtClean="0"/>
                        <a:t>excellence in performance</a:t>
                      </a:r>
                      <a:endParaRPr lang="en-US" sz="1800" i="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Descriptive of typical performance</a:t>
                      </a:r>
                      <a:endParaRPr lang="en-US" sz="1800" i="0" dirty="0" smtClean="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808892">
                <a:tc>
                  <a:txBody>
                    <a:bodyPr/>
                    <a:lstStyle/>
                    <a:p>
                      <a:r>
                        <a:rPr lang="en-US" sz="1800" dirty="0" smtClean="0"/>
                        <a:t>Enablers of organizational change and effectiveness </a:t>
                      </a:r>
                      <a:endParaRPr lang="en-US" sz="1800" dirty="0"/>
                    </a:p>
                  </a:txBody>
                  <a:tcPr/>
                </a:tc>
                <a:tc>
                  <a:txBody>
                    <a:bodyPr/>
                    <a:lstStyle/>
                    <a:p>
                      <a:r>
                        <a:rPr lang="en-US" sz="1800" dirty="0" smtClean="0"/>
                        <a:t>Maintenance of the status quo </a:t>
                      </a:r>
                      <a:endParaRPr lang="en-US" sz="1800" dirty="0"/>
                    </a:p>
                  </a:txBody>
                  <a:tcPr/>
                </a:tc>
                <a:extLst>
                  <a:ext uri="{0D108BD9-81ED-4DB2-BD59-A6C34878D82A}">
                    <a16:rowId xmlns:a16="http://schemas.microsoft.com/office/drawing/2014/main" xmlns="" val="10003"/>
                  </a:ext>
                </a:extLst>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1143000"/>
            <a:ext cx="838200" cy="8382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4400" y="1323870"/>
            <a:ext cx="685800" cy="685800"/>
          </a:xfrm>
          <a:prstGeom prst="rect">
            <a:avLst/>
          </a:prstGeom>
        </p:spPr>
      </p:pic>
      <p:sp>
        <p:nvSpPr>
          <p:cNvPr id="2" name="Slide Number Placeholder 1"/>
          <p:cNvSpPr>
            <a:spLocks noGrp="1"/>
          </p:cNvSpPr>
          <p:nvPr>
            <p:ph type="sldNum" sz="quarter" idx="12"/>
          </p:nvPr>
        </p:nvSpPr>
        <p:spPr/>
        <p:txBody>
          <a:bodyPr/>
          <a:lstStyle/>
          <a:p>
            <a:fld id="{FF75B4CE-5129-41CA-A75E-F2AE589D1F47}" type="slidenum">
              <a:rPr lang="en-US" smtClean="0"/>
              <a:pPr/>
              <a:t>4</a:t>
            </a:fld>
            <a:endParaRPr lang="en-US" dirty="0"/>
          </a:p>
        </p:txBody>
      </p:sp>
    </p:spTree>
    <p:extLst>
      <p:ext uri="{BB962C8B-B14F-4D97-AF65-F5344CB8AC3E}">
        <p14:creationId xmlns:p14="http://schemas.microsoft.com/office/powerpoint/2010/main" val="106630075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Competency Modeling</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295400"/>
            <a:ext cx="8229600" cy="4830763"/>
          </a:xfrm>
        </p:spPr>
        <p:txBody>
          <a:bodyPr>
            <a:normAutofit/>
          </a:bodyPr>
          <a:lstStyle/>
          <a:p>
            <a:r>
              <a:rPr lang="en-US" sz="2400" dirty="0">
                <a:solidFill>
                  <a:schemeClr val="tx1">
                    <a:lumMod val="65000"/>
                    <a:lumOff val="35000"/>
                  </a:schemeClr>
                </a:solidFill>
                <a:latin typeface="Arial" panose="020B0604020202020204" pitchFamily="34" charset="0"/>
                <a:cs typeface="Arial" panose="020B0604020202020204" pitchFamily="34" charset="0"/>
              </a:rPr>
              <a:t>Competency modeling is a </a:t>
            </a:r>
            <a:r>
              <a:rPr lang="en-US" sz="2400" dirty="0" smtClean="0">
                <a:solidFill>
                  <a:schemeClr val="tx1">
                    <a:lumMod val="65000"/>
                    <a:lumOff val="35000"/>
                  </a:schemeClr>
                </a:solidFill>
                <a:latin typeface="Arial" panose="020B0604020202020204" pitchFamily="34" charset="0"/>
                <a:cs typeface="Arial" panose="020B0604020202020204" pitchFamily="34" charset="0"/>
              </a:rPr>
              <a:t>structured </a:t>
            </a:r>
            <a:r>
              <a:rPr lang="en-US" sz="2400" dirty="0">
                <a:solidFill>
                  <a:schemeClr val="tx1">
                    <a:lumMod val="65000"/>
                    <a:lumOff val="35000"/>
                  </a:schemeClr>
                </a:solidFill>
                <a:latin typeface="Arial" panose="020B0604020202020204" pitchFamily="34" charset="0"/>
                <a:cs typeface="Arial" panose="020B0604020202020204" pitchFamily="34" charset="0"/>
              </a:rPr>
              <a:t>approach to identifying the competencies that enable goal achievement at the following levels: </a:t>
            </a:r>
            <a:endParaRPr lang="en-US" sz="24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3893287307"/>
              </p:ext>
            </p:extLst>
          </p:nvPr>
        </p:nvGraphicFramePr>
        <p:xfrm>
          <a:off x="1143000" y="2514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FF75B4CE-5129-41CA-A75E-F2AE589D1F47}" type="slidenum">
              <a:rPr lang="en-US" smtClean="0"/>
              <a:pPr/>
              <a:t>5</a:t>
            </a:fld>
            <a:endParaRPr lang="en-US" dirty="0"/>
          </a:p>
        </p:txBody>
      </p:sp>
    </p:spTree>
    <p:extLst>
      <p:ext uri="{BB962C8B-B14F-4D97-AF65-F5344CB8AC3E}">
        <p14:creationId xmlns:p14="http://schemas.microsoft.com/office/powerpoint/2010/main" val="370436973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52400"/>
            <a:ext cx="8229600" cy="1143000"/>
          </a:xfrm>
        </p:spPr>
        <p:txBody>
          <a:bodyPr>
            <a:normAutofit/>
          </a:bodyPr>
          <a:lstStyle/>
          <a:p>
            <a:r>
              <a:rPr lang="en-US" sz="3600" dirty="0" smtClean="0">
                <a:solidFill>
                  <a:schemeClr val="tx1">
                    <a:lumMod val="65000"/>
                    <a:lumOff val="35000"/>
                  </a:schemeClr>
                </a:solidFill>
                <a:latin typeface="Arial" panose="020B0604020202020204" pitchFamily="34" charset="0"/>
                <a:cs typeface="Arial" panose="020B0604020202020204" pitchFamily="34" charset="0"/>
              </a:rPr>
              <a:t>Job Analysis vs. Competency Modeling</a:t>
            </a:r>
            <a:endParaRPr lang="en-US" sz="3600" dirty="0">
              <a:solidFill>
                <a:schemeClr val="tx1">
                  <a:lumMod val="65000"/>
                  <a:lumOff val="35000"/>
                </a:schemeClr>
              </a:solidFill>
              <a:latin typeface="Arial" panose="020B0604020202020204" pitchFamily="34" charset="0"/>
              <a:cs typeface="Arial" panose="020B0604020202020204" pitchFamily="34" charset="0"/>
            </a:endParaRPr>
          </a:p>
        </p:txBody>
      </p:sp>
      <p:graphicFrame>
        <p:nvGraphicFramePr>
          <p:cNvPr id="5" name="Table Placeholder 6"/>
          <p:cNvGraphicFramePr>
            <a:graphicFrameLocks/>
          </p:cNvGraphicFramePr>
          <p:nvPr>
            <p:extLst>
              <p:ext uri="{D42A27DB-BD31-4B8C-83A1-F6EECF244321}">
                <p14:modId xmlns:p14="http://schemas.microsoft.com/office/powerpoint/2010/main" val="1558403971"/>
              </p:ext>
            </p:extLst>
          </p:nvPr>
        </p:nvGraphicFramePr>
        <p:xfrm>
          <a:off x="457200" y="1676400"/>
          <a:ext cx="8181033" cy="3214449"/>
        </p:xfrm>
        <a:graphic>
          <a:graphicData uri="http://schemas.openxmlformats.org/drawingml/2006/table">
            <a:tbl>
              <a:tblPr firstRow="1" bandRow="1">
                <a:tableStyleId>{073A0DAA-6AF3-43AB-8588-CEC1D06C72B9}</a:tableStyleId>
              </a:tblPr>
              <a:tblGrid>
                <a:gridCol w="4129474">
                  <a:extLst>
                    <a:ext uri="{9D8B030D-6E8A-4147-A177-3AD203B41FA5}">
                      <a16:colId xmlns:a16="http://schemas.microsoft.com/office/drawing/2014/main" xmlns="" val="20000"/>
                    </a:ext>
                  </a:extLst>
                </a:gridCol>
                <a:gridCol w="4051559">
                  <a:extLst>
                    <a:ext uri="{9D8B030D-6E8A-4147-A177-3AD203B41FA5}">
                      <a16:colId xmlns:a16="http://schemas.microsoft.com/office/drawing/2014/main" xmlns="" val="20001"/>
                    </a:ext>
                  </a:extLst>
                </a:gridCol>
              </a:tblGrid>
              <a:tr h="3853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Traditional Job</a:t>
                      </a:r>
                      <a:r>
                        <a:rPr lang="en-US" sz="1800" baseline="0" dirty="0" smtClean="0"/>
                        <a:t> Analysis</a:t>
                      </a:r>
                      <a:endParaRPr lang="en-US" sz="1800" dirty="0"/>
                    </a:p>
                  </a:txBody>
                  <a:tcPr marT="45715" marB="4571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Competency Modeling</a:t>
                      </a:r>
                      <a:endParaRPr lang="en-US" sz="1800" dirty="0"/>
                    </a:p>
                  </a:txBody>
                  <a:tcPr marT="45715" marB="45715"/>
                </a:tc>
                <a:extLst>
                  <a:ext uri="{0D108BD9-81ED-4DB2-BD59-A6C34878D82A}">
                    <a16:rowId xmlns:a16="http://schemas.microsoft.com/office/drawing/2014/main" xmlns="" val="10000"/>
                  </a:ext>
                </a:extLst>
              </a:tr>
              <a:tr h="665175">
                <a:tc>
                  <a:txBody>
                    <a:bodyPr/>
                    <a:lstStyle/>
                    <a:p>
                      <a:r>
                        <a:rPr lang="en-US" sz="1600" dirty="0" smtClean="0"/>
                        <a:t>Jobs</a:t>
                      </a:r>
                      <a:r>
                        <a:rPr lang="en-US" sz="1600" baseline="0" dirty="0" smtClean="0"/>
                        <a:t> s</a:t>
                      </a:r>
                      <a:r>
                        <a:rPr lang="en-US" sz="1600" dirty="0" smtClean="0"/>
                        <a:t>tudied</a:t>
                      </a:r>
                      <a:r>
                        <a:rPr lang="en-US" sz="1600" baseline="0" dirty="0" smtClean="0"/>
                        <a:t> in isolation (Industrial Psychology)</a:t>
                      </a:r>
                      <a:endParaRPr lang="en-US" sz="1600" dirty="0">
                        <a:solidFill>
                          <a:schemeClr val="tx2">
                            <a:lumMod val="85000"/>
                            <a:lumOff val="15000"/>
                          </a:schemeClr>
                        </a:solidFill>
                      </a:endParaRPr>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Jobs studied as part of a system and organizational culture (Organizational Development)</a:t>
                      </a:r>
                      <a:endParaRPr lang="en-US" sz="1600" dirty="0" smtClean="0">
                        <a:solidFill>
                          <a:schemeClr val="tx2">
                            <a:lumMod val="85000"/>
                            <a:lumOff val="15000"/>
                          </a:schemeClr>
                        </a:solidFill>
                      </a:endParaRPr>
                    </a:p>
                  </a:txBody>
                  <a:tcPr marT="45715" marB="45715"/>
                </a:tc>
                <a:extLst>
                  <a:ext uri="{0D108BD9-81ED-4DB2-BD59-A6C34878D82A}">
                    <a16:rowId xmlns:a16="http://schemas.microsoft.com/office/drawing/2014/main" xmlns="" val="10001"/>
                  </a:ext>
                </a:extLst>
              </a:tr>
              <a:tr h="468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Micro-level task-KSA listing (100+)</a:t>
                      </a:r>
                      <a:endParaRPr lang="en-US" sz="1600" dirty="0">
                        <a:solidFill>
                          <a:schemeClr val="tx2">
                            <a:lumMod val="85000"/>
                            <a:lumOff val="15000"/>
                          </a:schemeClr>
                        </a:solidFill>
                      </a:endParaRPr>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Macro-level competency selection (10+/-); task</a:t>
                      </a:r>
                      <a:r>
                        <a:rPr lang="en-US" sz="1600" baseline="0" dirty="0" smtClean="0"/>
                        <a:t> and KSA specifics drilled down later as need</a:t>
                      </a:r>
                      <a:endParaRPr lang="en-US" sz="1600" dirty="0" smtClean="0">
                        <a:solidFill>
                          <a:schemeClr val="tx2">
                            <a:lumMod val="85000"/>
                            <a:lumOff val="15000"/>
                          </a:schemeClr>
                        </a:solidFill>
                      </a:endParaRPr>
                    </a:p>
                  </a:txBody>
                  <a:tcPr marT="45715" marB="45715"/>
                </a:tc>
                <a:extLst>
                  <a:ext uri="{0D108BD9-81ED-4DB2-BD59-A6C34878D82A}">
                    <a16:rowId xmlns:a16="http://schemas.microsoft.com/office/drawing/2014/main" xmlns="" val="10002"/>
                  </a:ext>
                </a:extLst>
              </a:tr>
              <a:tr h="412538">
                <a:tc>
                  <a:txBody>
                    <a:bodyPr/>
                    <a:lstStyle/>
                    <a:p>
                      <a:r>
                        <a:rPr lang="en-US" sz="1600" dirty="0" smtClean="0"/>
                        <a:t>Huge</a:t>
                      </a:r>
                      <a:r>
                        <a:rPr lang="en-US" sz="1600" baseline="0" dirty="0" smtClean="0"/>
                        <a:t> linkage matrix (1000 cells)</a:t>
                      </a:r>
                      <a:endParaRPr lang="en-US" sz="1600" dirty="0">
                        <a:solidFill>
                          <a:schemeClr val="tx2">
                            <a:lumMod val="85000"/>
                            <a:lumOff val="15000"/>
                          </a:schemeClr>
                        </a:solidFill>
                      </a:endParaRPr>
                    </a:p>
                  </a:txBody>
                  <a:tcPr marT="45715" marB="45715"/>
                </a:tc>
                <a:tc>
                  <a:txBody>
                    <a:bodyPr/>
                    <a:lstStyle/>
                    <a:p>
                      <a:r>
                        <a:rPr lang="en-US" sz="1600" dirty="0" smtClean="0"/>
                        <a:t>Manageable</a:t>
                      </a:r>
                      <a:r>
                        <a:rPr lang="en-US" sz="1600" baseline="0" dirty="0" smtClean="0"/>
                        <a:t> matrix (100 cells)</a:t>
                      </a:r>
                      <a:endParaRPr lang="en-US" sz="1600" dirty="0">
                        <a:solidFill>
                          <a:schemeClr val="tx2">
                            <a:lumMod val="85000"/>
                            <a:lumOff val="15000"/>
                          </a:schemeClr>
                        </a:solidFill>
                      </a:endParaRPr>
                    </a:p>
                  </a:txBody>
                  <a:tcPr marT="45715" marB="45715"/>
                </a:tc>
                <a:extLst>
                  <a:ext uri="{0D108BD9-81ED-4DB2-BD59-A6C34878D82A}">
                    <a16:rowId xmlns:a16="http://schemas.microsoft.com/office/drawing/2014/main" xmlns="" val="10003"/>
                  </a:ext>
                </a:extLst>
              </a:tr>
              <a:tr h="385337">
                <a:tc>
                  <a:txBody>
                    <a:bodyPr/>
                    <a:lstStyle/>
                    <a:p>
                      <a:r>
                        <a:rPr lang="en-US" sz="1600" dirty="0" smtClean="0"/>
                        <a:t>KSAs specifically defined for job</a:t>
                      </a:r>
                      <a:endParaRPr lang="en-US" sz="1600" dirty="0">
                        <a:solidFill>
                          <a:schemeClr val="tx2">
                            <a:lumMod val="85000"/>
                            <a:lumOff val="15000"/>
                          </a:schemeClr>
                        </a:solidFill>
                      </a:endParaRPr>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Competencies pre-defined</a:t>
                      </a:r>
                      <a:endParaRPr lang="en-US" sz="1600" dirty="0">
                        <a:solidFill>
                          <a:schemeClr val="tx2">
                            <a:lumMod val="85000"/>
                            <a:lumOff val="15000"/>
                          </a:schemeClr>
                        </a:solidFill>
                      </a:endParaRPr>
                    </a:p>
                  </a:txBody>
                  <a:tcPr marT="45715" marB="45715"/>
                </a:tc>
                <a:extLst>
                  <a:ext uri="{0D108BD9-81ED-4DB2-BD59-A6C34878D82A}">
                    <a16:rowId xmlns:a16="http://schemas.microsoft.com/office/drawing/2014/main" xmlns="" val="10004"/>
                  </a:ext>
                </a:extLst>
              </a:tr>
              <a:tr h="385337">
                <a:tc>
                  <a:txBody>
                    <a:bodyPr/>
                    <a:lstStyle/>
                    <a:p>
                      <a:r>
                        <a:rPr lang="en-US" sz="1600" dirty="0" smtClean="0"/>
                        <a:t>Low reproducibility</a:t>
                      </a:r>
                      <a:endParaRPr lang="en-US" sz="1600" dirty="0">
                        <a:solidFill>
                          <a:schemeClr val="tx2">
                            <a:lumMod val="85000"/>
                            <a:lumOff val="15000"/>
                          </a:schemeClr>
                        </a:solidFill>
                      </a:endParaRPr>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High reproducibility</a:t>
                      </a:r>
                      <a:endParaRPr lang="en-US" sz="1600" dirty="0" smtClean="0">
                        <a:solidFill>
                          <a:schemeClr val="tx2">
                            <a:lumMod val="85000"/>
                            <a:lumOff val="15000"/>
                          </a:schemeClr>
                        </a:solidFill>
                      </a:endParaRPr>
                    </a:p>
                  </a:txBody>
                  <a:tcPr marT="45715" marB="45715"/>
                </a:tc>
                <a:extLst>
                  <a:ext uri="{0D108BD9-81ED-4DB2-BD59-A6C34878D82A}">
                    <a16:rowId xmlns:a16="http://schemas.microsoft.com/office/drawing/2014/main" xmlns="" val="10006"/>
                  </a:ext>
                </a:extLst>
              </a:tr>
            </a:tbl>
          </a:graphicData>
        </a:graphic>
      </p:graphicFrame>
      <p:sp>
        <p:nvSpPr>
          <p:cNvPr id="2" name="Slide Number Placeholder 1"/>
          <p:cNvSpPr>
            <a:spLocks noGrp="1"/>
          </p:cNvSpPr>
          <p:nvPr>
            <p:ph type="sldNum" sz="quarter" idx="12"/>
          </p:nvPr>
        </p:nvSpPr>
        <p:spPr/>
        <p:txBody>
          <a:bodyPr/>
          <a:lstStyle/>
          <a:p>
            <a:fld id="{FF75B4CE-5129-41CA-A75E-F2AE589D1F47}" type="slidenum">
              <a:rPr lang="en-US" smtClean="0"/>
              <a:pPr/>
              <a:t>6</a:t>
            </a:fld>
            <a:endParaRPr lang="en-US" dirty="0"/>
          </a:p>
        </p:txBody>
      </p:sp>
    </p:spTree>
    <p:extLst>
      <p:ext uri="{BB962C8B-B14F-4D97-AF65-F5344CB8AC3E}">
        <p14:creationId xmlns:p14="http://schemas.microsoft.com/office/powerpoint/2010/main" val="182062975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39356"/>
            <a:ext cx="8229600" cy="1143000"/>
          </a:xfrm>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Competencies: Utility</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295400"/>
            <a:ext cx="4876800" cy="5105400"/>
          </a:xfrm>
        </p:spPr>
        <p:txBody>
          <a:bodyPr>
            <a:normAutofit/>
          </a:bodyPr>
          <a:lstStyle/>
          <a:p>
            <a:r>
              <a:rPr lang="en-US" sz="2000" dirty="0" smtClean="0">
                <a:solidFill>
                  <a:schemeClr val="tx1">
                    <a:lumMod val="65000"/>
                    <a:lumOff val="35000"/>
                  </a:schemeClr>
                </a:solidFill>
                <a:latin typeface="Arial" panose="020B0604020202020204" pitchFamily="34" charset="0"/>
                <a:cs typeface="Arial" panose="020B0604020202020204" pitchFamily="34" charset="0"/>
              </a:rPr>
              <a:t>The benefits of determining the competency model of a position can extend beyond recruitment purposes:</a:t>
            </a:r>
          </a:p>
          <a:p>
            <a:pPr marL="0" indent="0">
              <a:buNone/>
            </a:pPr>
            <a:endParaRPr lang="en-US" sz="2000" dirty="0" smtClean="0">
              <a:solidFill>
                <a:schemeClr val="tx1">
                  <a:lumMod val="65000"/>
                  <a:lumOff val="35000"/>
                </a:schemeClr>
              </a:solidFill>
              <a:latin typeface="Arial" panose="020B0604020202020204" pitchFamily="34" charset="0"/>
              <a:cs typeface="Arial" panose="020B0604020202020204" pitchFamily="34" charset="0"/>
            </a:endParaRPr>
          </a:p>
          <a:p>
            <a:pPr marL="800100" lvl="1" indent="-342900">
              <a:buFont typeface="+mj-lt"/>
              <a:buAutoNum type="arabicPeriod"/>
            </a:pPr>
            <a:r>
              <a:rPr lang="en-US" sz="1600" dirty="0" smtClean="0">
                <a:solidFill>
                  <a:schemeClr val="tx1">
                    <a:lumMod val="65000"/>
                    <a:lumOff val="35000"/>
                  </a:schemeClr>
                </a:solidFill>
                <a:latin typeface="Arial" panose="020B0604020202020204" pitchFamily="34" charset="0"/>
                <a:cs typeface="Arial" panose="020B0604020202020204" pitchFamily="34" charset="0"/>
              </a:rPr>
              <a:t>Competency modeling – The first step is to determine competency model of a position</a:t>
            </a:r>
          </a:p>
          <a:p>
            <a:pPr marL="800100" lvl="1" indent="-342900">
              <a:buFont typeface="+mj-lt"/>
              <a:buAutoNum type="arabicPeriod"/>
            </a:pPr>
            <a:r>
              <a:rPr lang="en-US" sz="1600" dirty="0" smtClean="0">
                <a:solidFill>
                  <a:schemeClr val="tx1">
                    <a:lumMod val="65000"/>
                    <a:lumOff val="35000"/>
                  </a:schemeClr>
                </a:solidFill>
                <a:latin typeface="Arial" panose="020B0604020202020204" pitchFamily="34" charset="0"/>
                <a:cs typeface="Arial" panose="020B0604020202020204" pitchFamily="34" charset="0"/>
              </a:rPr>
              <a:t>Exam Development –  Chosen competencies then translate into assessment needs</a:t>
            </a:r>
          </a:p>
          <a:p>
            <a:pPr marL="800100" lvl="1" indent="-342900">
              <a:buFont typeface="+mj-lt"/>
              <a:buAutoNum type="arabicPeriod"/>
            </a:pPr>
            <a:r>
              <a:rPr lang="en-US" sz="1600" dirty="0" smtClean="0">
                <a:solidFill>
                  <a:schemeClr val="tx1">
                    <a:lumMod val="65000"/>
                    <a:lumOff val="35000"/>
                  </a:schemeClr>
                </a:solidFill>
                <a:latin typeface="Arial" panose="020B0604020202020204" pitchFamily="34" charset="0"/>
                <a:cs typeface="Arial" panose="020B0604020202020204" pitchFamily="34" charset="0"/>
              </a:rPr>
              <a:t>Performance Management – Rating criteria developed can be used for performance management purposes (e.g., performance appraisals, 360 degree feedback)</a:t>
            </a:r>
          </a:p>
          <a:p>
            <a:pPr marL="800100" lvl="1" indent="-342900">
              <a:buFont typeface="+mj-lt"/>
              <a:buAutoNum type="arabicPeriod"/>
            </a:pPr>
            <a:r>
              <a:rPr lang="en-US" sz="1600" dirty="0" smtClean="0">
                <a:solidFill>
                  <a:schemeClr val="tx1">
                    <a:lumMod val="65000"/>
                    <a:lumOff val="35000"/>
                  </a:schemeClr>
                </a:solidFill>
                <a:latin typeface="Arial" panose="020B0604020202020204" pitchFamily="34" charset="0"/>
                <a:cs typeface="Arial" panose="020B0604020202020204" pitchFamily="34" charset="0"/>
              </a:rPr>
              <a:t>Training – performance gaps in crucial competencies can determine training needs</a:t>
            </a:r>
          </a:p>
        </p:txBody>
      </p:sp>
      <p:graphicFrame>
        <p:nvGraphicFramePr>
          <p:cNvPr id="2" name="Diagram 1"/>
          <p:cNvGraphicFramePr/>
          <p:nvPr>
            <p:extLst>
              <p:ext uri="{D42A27DB-BD31-4B8C-83A1-F6EECF244321}">
                <p14:modId xmlns:p14="http://schemas.microsoft.com/office/powerpoint/2010/main" val="2003339685"/>
              </p:ext>
            </p:extLst>
          </p:nvPr>
        </p:nvGraphicFramePr>
        <p:xfrm>
          <a:off x="5121310" y="1066800"/>
          <a:ext cx="3581400" cy="5087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FF75B4CE-5129-41CA-A75E-F2AE589D1F47}" type="slidenum">
              <a:rPr lang="en-US" smtClean="0"/>
              <a:pPr/>
              <a:t>7</a:t>
            </a:fld>
            <a:endParaRPr lang="en-US" dirty="0"/>
          </a:p>
        </p:txBody>
      </p:sp>
    </p:spTree>
    <p:extLst>
      <p:ext uri="{BB962C8B-B14F-4D97-AF65-F5344CB8AC3E}">
        <p14:creationId xmlns:p14="http://schemas.microsoft.com/office/powerpoint/2010/main" val="304915488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LACOEs Competencies 3G</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600200"/>
            <a:ext cx="8229600" cy="4525963"/>
          </a:xfrm>
        </p:spPr>
        <p:txBody>
          <a:bodyPr>
            <a:normAutofit/>
          </a:bodyPr>
          <a:lstStyle/>
          <a:p>
            <a:r>
              <a:rPr lang="en-US" sz="2400" dirty="0" smtClean="0">
                <a:solidFill>
                  <a:schemeClr val="tx1">
                    <a:lumMod val="65000"/>
                    <a:lumOff val="35000"/>
                  </a:schemeClr>
                </a:solidFill>
                <a:latin typeface="Arial" panose="020B0604020202020204" pitchFamily="34" charset="0"/>
                <a:cs typeface="Arial" panose="020B0604020202020204" pitchFamily="34" charset="0"/>
              </a:rPr>
              <a:t>Pyramid:</a:t>
            </a:r>
          </a:p>
          <a:p>
            <a:pPr lvl="1"/>
            <a:r>
              <a:rPr lang="en-US" sz="2000" dirty="0" smtClean="0">
                <a:solidFill>
                  <a:schemeClr val="tx1">
                    <a:lumMod val="65000"/>
                    <a:lumOff val="35000"/>
                  </a:schemeClr>
                </a:solidFill>
                <a:latin typeface="Arial" panose="020B0604020202020204" pitchFamily="34" charset="0"/>
                <a:cs typeface="Arial" panose="020B0604020202020204" pitchFamily="34" charset="0"/>
              </a:rPr>
              <a:t>Cumulative</a:t>
            </a:r>
          </a:p>
          <a:p>
            <a:pPr lvl="1"/>
            <a:r>
              <a:rPr lang="en-US" sz="2000" dirty="0" smtClean="0">
                <a:solidFill>
                  <a:schemeClr val="tx1">
                    <a:lumMod val="65000"/>
                    <a:lumOff val="35000"/>
                  </a:schemeClr>
                </a:solidFill>
                <a:latin typeface="Arial" panose="020B0604020202020204" pitchFamily="34" charset="0"/>
                <a:cs typeface="Arial" panose="020B0604020202020204" pitchFamily="34" charset="0"/>
              </a:rPr>
              <a:t>Widening scope </a:t>
            </a:r>
            <a:r>
              <a:rPr lang="en-US" sz="2000" smtClean="0">
                <a:solidFill>
                  <a:schemeClr val="tx1">
                    <a:lumMod val="65000"/>
                    <a:lumOff val="35000"/>
                  </a:schemeClr>
                </a:solidFill>
                <a:latin typeface="Arial" panose="020B0604020202020204" pitchFamily="34" charset="0"/>
                <a:cs typeface="Arial" panose="020B0604020202020204" pitchFamily="34" charset="0"/>
              </a:rPr>
              <a:t>of impact</a:t>
            </a:r>
            <a:endParaRPr lang="en-US" sz="2000" dirty="0" smtClean="0">
              <a:solidFill>
                <a:schemeClr val="tx1">
                  <a:lumMod val="65000"/>
                  <a:lumOff val="35000"/>
                </a:schemeClr>
              </a:solidFill>
              <a:latin typeface="Arial" panose="020B0604020202020204" pitchFamily="34" charset="0"/>
              <a:cs typeface="Arial" panose="020B0604020202020204" pitchFamily="34" charset="0"/>
            </a:endParaRPr>
          </a:p>
        </p:txBody>
      </p:sp>
      <p:pic>
        <p:nvPicPr>
          <p:cNvPr id="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3581400"/>
            <a:ext cx="5804241" cy="286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FF75B4CE-5129-41CA-A75E-F2AE589D1F47}" type="slidenum">
              <a:rPr lang="en-US" smtClean="0"/>
              <a:pPr/>
              <a:t>8</a:t>
            </a:fld>
            <a:endParaRPr lang="en-US" dirty="0"/>
          </a:p>
        </p:txBody>
      </p:sp>
    </p:spTree>
    <p:extLst>
      <p:ext uri="{BB962C8B-B14F-4D97-AF65-F5344CB8AC3E}">
        <p14:creationId xmlns:p14="http://schemas.microsoft.com/office/powerpoint/2010/main" val="89110776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7 Groupings, 54 Competencies</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457200" y="1600200"/>
            <a:ext cx="8229600" cy="4525963"/>
          </a:xfrm>
        </p:spPr>
        <p:txBody>
          <a:bodyPr>
            <a:normAutofit lnSpcReduction="10000"/>
          </a:bodyPr>
          <a:lstStyle/>
          <a:p>
            <a:pPr marL="0" lvl="0" indent="0" fontAlgn="base">
              <a:lnSpc>
                <a:spcPct val="80000"/>
              </a:lnSpc>
              <a:spcBef>
                <a:spcPct val="50000"/>
              </a:spcBef>
              <a:spcAft>
                <a:spcPct val="0"/>
              </a:spcAft>
              <a:buClr>
                <a:srgbClr val="336666"/>
              </a:buClr>
              <a:buSzPct val="70000"/>
              <a:buNone/>
              <a:defRPr/>
            </a:pPr>
            <a:r>
              <a:rPr lang="en-US" sz="2100" b="1" dirty="0" smtClean="0">
                <a:solidFill>
                  <a:srgbClr val="C00000"/>
                </a:solidFill>
                <a:latin typeface="Arial" panose="020B0604020202020204" pitchFamily="34" charset="0"/>
              </a:rPr>
              <a:t>INFORMATIONAL</a:t>
            </a:r>
            <a:r>
              <a:rPr lang="en-US" sz="2100" dirty="0" smtClean="0">
                <a:solidFill>
                  <a:srgbClr val="000000"/>
                </a:solidFill>
                <a:latin typeface="Arial" panose="020B0604020202020204" pitchFamily="34" charset="0"/>
              </a:rPr>
              <a:t>: Competencies </a:t>
            </a:r>
            <a:r>
              <a:rPr lang="en-US" sz="2100" dirty="0">
                <a:solidFill>
                  <a:srgbClr val="000000"/>
                </a:solidFill>
                <a:latin typeface="Arial" panose="020B0604020202020204" pitchFamily="34" charset="0"/>
              </a:rPr>
              <a:t>that enable the use of information, data, or stimuli to make a response suitable to an objective, problem, or situation</a:t>
            </a:r>
          </a:p>
          <a:p>
            <a:pPr marL="0" lvl="0" indent="0" fontAlgn="base">
              <a:lnSpc>
                <a:spcPct val="80000"/>
              </a:lnSpc>
              <a:spcBef>
                <a:spcPct val="50000"/>
              </a:spcBef>
              <a:spcAft>
                <a:spcPct val="0"/>
              </a:spcAft>
              <a:buClr>
                <a:srgbClr val="336666"/>
              </a:buClr>
              <a:buSzPct val="70000"/>
              <a:buNone/>
              <a:defRPr/>
            </a:pPr>
            <a:r>
              <a:rPr lang="en-US" sz="2100" b="1" dirty="0" smtClean="0">
                <a:solidFill>
                  <a:srgbClr val="F73F51"/>
                </a:solidFill>
                <a:latin typeface="Arial" panose="020B0604020202020204" pitchFamily="34" charset="0"/>
              </a:rPr>
              <a:t>OCCUPATIONAL</a:t>
            </a:r>
            <a:r>
              <a:rPr lang="en-US" sz="2100" dirty="0" smtClean="0">
                <a:solidFill>
                  <a:srgbClr val="000000"/>
                </a:solidFill>
                <a:latin typeface="Arial" panose="020B0604020202020204" pitchFamily="34" charset="0"/>
              </a:rPr>
              <a:t>: The </a:t>
            </a:r>
            <a:r>
              <a:rPr lang="en-US" sz="2100" dirty="0">
                <a:solidFill>
                  <a:srgbClr val="000000"/>
                </a:solidFill>
                <a:latin typeface="Arial" panose="020B0604020202020204" pitchFamily="34" charset="0"/>
              </a:rPr>
              <a:t>knowledge and skills of an occupational group acquired through education, training, and experience</a:t>
            </a:r>
          </a:p>
          <a:p>
            <a:pPr marL="0" lvl="0" indent="0" fontAlgn="base">
              <a:lnSpc>
                <a:spcPct val="80000"/>
              </a:lnSpc>
              <a:spcBef>
                <a:spcPct val="50000"/>
              </a:spcBef>
              <a:spcAft>
                <a:spcPct val="0"/>
              </a:spcAft>
              <a:buClr>
                <a:srgbClr val="336666"/>
              </a:buClr>
              <a:buSzPct val="70000"/>
              <a:buNone/>
              <a:defRPr/>
            </a:pPr>
            <a:r>
              <a:rPr lang="en-US" sz="2100" b="1" dirty="0">
                <a:solidFill>
                  <a:srgbClr val="FFC000"/>
                </a:solidFill>
                <a:latin typeface="Arial" panose="020B0604020202020204" pitchFamily="34" charset="0"/>
              </a:rPr>
              <a:t>PERSONAL </a:t>
            </a:r>
            <a:r>
              <a:rPr lang="en-US" sz="2100" b="1" dirty="0" smtClean="0">
                <a:solidFill>
                  <a:srgbClr val="FFC000"/>
                </a:solidFill>
                <a:latin typeface="Arial" panose="020B0604020202020204" pitchFamily="34" charset="0"/>
              </a:rPr>
              <a:t>EFFECTIVENESS</a:t>
            </a:r>
            <a:r>
              <a:rPr lang="en-US" sz="2100" dirty="0" smtClean="0">
                <a:solidFill>
                  <a:srgbClr val="000000"/>
                </a:solidFill>
                <a:latin typeface="Arial" panose="020B0604020202020204" pitchFamily="34" charset="0"/>
              </a:rPr>
              <a:t>: Competencies </a:t>
            </a:r>
            <a:r>
              <a:rPr lang="en-US" sz="2100" dirty="0">
                <a:solidFill>
                  <a:srgbClr val="000000"/>
                </a:solidFill>
                <a:latin typeface="Arial" panose="020B0604020202020204" pitchFamily="34" charset="0"/>
              </a:rPr>
              <a:t>that enable the effective application of one’s skills and abilities</a:t>
            </a:r>
            <a:endParaRPr lang="en-US" sz="2100" b="1" dirty="0">
              <a:solidFill>
                <a:srgbClr val="000000"/>
              </a:solidFill>
              <a:latin typeface="Arial" panose="020B0604020202020204" pitchFamily="34" charset="0"/>
            </a:endParaRPr>
          </a:p>
          <a:p>
            <a:pPr marL="0" lvl="0" indent="0" fontAlgn="base">
              <a:lnSpc>
                <a:spcPct val="80000"/>
              </a:lnSpc>
              <a:spcBef>
                <a:spcPct val="50000"/>
              </a:spcBef>
              <a:spcAft>
                <a:spcPct val="0"/>
              </a:spcAft>
              <a:buClr>
                <a:srgbClr val="336666"/>
              </a:buClr>
              <a:buSzPct val="70000"/>
              <a:buNone/>
              <a:defRPr/>
            </a:pPr>
            <a:r>
              <a:rPr lang="en-US" sz="2100" b="1" dirty="0" smtClean="0">
                <a:solidFill>
                  <a:srgbClr val="10F025"/>
                </a:solidFill>
                <a:latin typeface="Arial" panose="020B0604020202020204" pitchFamily="34" charset="0"/>
              </a:rPr>
              <a:t>COMMUNICATION</a:t>
            </a:r>
            <a:r>
              <a:rPr lang="en-US" sz="2100" dirty="0" smtClean="0">
                <a:solidFill>
                  <a:srgbClr val="000000"/>
                </a:solidFill>
                <a:latin typeface="Arial" panose="020B0604020202020204" pitchFamily="34" charset="0"/>
              </a:rPr>
              <a:t>: Competencies </a:t>
            </a:r>
            <a:r>
              <a:rPr lang="en-US" sz="2100" dirty="0">
                <a:solidFill>
                  <a:srgbClr val="000000"/>
                </a:solidFill>
                <a:latin typeface="Arial" panose="020B0604020202020204" pitchFamily="34" charset="0"/>
              </a:rPr>
              <a:t>that facilitate the exchange of information</a:t>
            </a:r>
            <a:endParaRPr lang="en-US" sz="2100" b="1" dirty="0">
              <a:solidFill>
                <a:srgbClr val="000000"/>
              </a:solidFill>
              <a:latin typeface="Arial" panose="020B0604020202020204" pitchFamily="34" charset="0"/>
            </a:endParaRPr>
          </a:p>
          <a:p>
            <a:pPr marL="0" lvl="0" indent="0" fontAlgn="base">
              <a:lnSpc>
                <a:spcPct val="80000"/>
              </a:lnSpc>
              <a:spcBef>
                <a:spcPct val="50000"/>
              </a:spcBef>
              <a:spcAft>
                <a:spcPct val="0"/>
              </a:spcAft>
              <a:buClr>
                <a:srgbClr val="336666"/>
              </a:buClr>
              <a:buSzPct val="70000"/>
              <a:buNone/>
              <a:defRPr/>
            </a:pPr>
            <a:r>
              <a:rPr lang="en-US" sz="2100" b="1" dirty="0">
                <a:solidFill>
                  <a:srgbClr val="099116"/>
                </a:solidFill>
                <a:latin typeface="Arial" panose="020B0604020202020204" pitchFamily="34" charset="0"/>
              </a:rPr>
              <a:t>INTERPERSONAL</a:t>
            </a:r>
            <a:r>
              <a:rPr lang="en-US" sz="2100" dirty="0">
                <a:solidFill>
                  <a:srgbClr val="000000"/>
                </a:solidFill>
                <a:latin typeface="Arial" panose="020B0604020202020204" pitchFamily="34" charset="0"/>
              </a:rPr>
              <a:t>: </a:t>
            </a:r>
            <a:r>
              <a:rPr lang="en-US" sz="2100" dirty="0" smtClean="0">
                <a:solidFill>
                  <a:srgbClr val="000000"/>
                </a:solidFill>
                <a:latin typeface="Arial" panose="020B0604020202020204" pitchFamily="34" charset="0"/>
              </a:rPr>
              <a:t>Competencies </a:t>
            </a:r>
            <a:r>
              <a:rPr lang="en-US" sz="2100" dirty="0">
                <a:solidFill>
                  <a:srgbClr val="000000"/>
                </a:solidFill>
                <a:latin typeface="Arial" panose="020B0604020202020204" pitchFamily="34" charset="0"/>
              </a:rPr>
              <a:t>that establish and maintain effective working relationships</a:t>
            </a:r>
            <a:endParaRPr lang="en-US" sz="2100" b="1" dirty="0">
              <a:solidFill>
                <a:srgbClr val="000000"/>
              </a:solidFill>
              <a:latin typeface="Arial" panose="020B0604020202020204" pitchFamily="34" charset="0"/>
            </a:endParaRPr>
          </a:p>
          <a:p>
            <a:pPr marL="0" lvl="0" indent="0" fontAlgn="base">
              <a:lnSpc>
                <a:spcPct val="80000"/>
              </a:lnSpc>
              <a:spcBef>
                <a:spcPct val="50000"/>
              </a:spcBef>
              <a:spcAft>
                <a:spcPct val="0"/>
              </a:spcAft>
              <a:buClr>
                <a:srgbClr val="336666"/>
              </a:buClr>
              <a:buSzPct val="70000"/>
              <a:buNone/>
              <a:defRPr/>
            </a:pPr>
            <a:r>
              <a:rPr lang="en-US" sz="2100" b="1" dirty="0" smtClean="0">
                <a:solidFill>
                  <a:srgbClr val="4756E7"/>
                </a:solidFill>
                <a:latin typeface="Arial" panose="020B0604020202020204" pitchFamily="34" charset="0"/>
              </a:rPr>
              <a:t>GROUP</a:t>
            </a:r>
            <a:r>
              <a:rPr lang="en-US" sz="2100" dirty="0" smtClean="0">
                <a:solidFill>
                  <a:srgbClr val="000000"/>
                </a:solidFill>
                <a:latin typeface="Arial" panose="020B0604020202020204" pitchFamily="34" charset="0"/>
              </a:rPr>
              <a:t>: Competencies </a:t>
            </a:r>
            <a:r>
              <a:rPr lang="en-US" sz="2100" dirty="0">
                <a:solidFill>
                  <a:srgbClr val="000000"/>
                </a:solidFill>
                <a:latin typeface="Arial" panose="020B0604020202020204" pitchFamily="34" charset="0"/>
              </a:rPr>
              <a:t>that facilitate group effectiveness and contribute to teams and workgroup performance</a:t>
            </a:r>
          </a:p>
          <a:p>
            <a:pPr marL="0" lvl="0" indent="0" fontAlgn="base">
              <a:lnSpc>
                <a:spcPct val="80000"/>
              </a:lnSpc>
              <a:spcBef>
                <a:spcPct val="50000"/>
              </a:spcBef>
              <a:spcAft>
                <a:spcPct val="0"/>
              </a:spcAft>
              <a:buClr>
                <a:srgbClr val="336666"/>
              </a:buClr>
              <a:buSzPct val="70000"/>
              <a:buNone/>
              <a:defRPr/>
            </a:pPr>
            <a:r>
              <a:rPr lang="en-US" sz="2100" b="1" dirty="0" smtClean="0">
                <a:solidFill>
                  <a:srgbClr val="7B3ABC"/>
                </a:solidFill>
                <a:latin typeface="Arial" panose="020B0604020202020204" pitchFamily="34" charset="0"/>
              </a:rPr>
              <a:t>ORGANIZATIONAL</a:t>
            </a:r>
            <a:r>
              <a:rPr lang="en-US" sz="2100" dirty="0" smtClean="0">
                <a:solidFill>
                  <a:srgbClr val="000000"/>
                </a:solidFill>
                <a:latin typeface="Arial" panose="020B0604020202020204" pitchFamily="34" charset="0"/>
              </a:rPr>
              <a:t>: Competencies </a:t>
            </a:r>
            <a:r>
              <a:rPr lang="en-US" sz="2100" dirty="0">
                <a:solidFill>
                  <a:srgbClr val="000000"/>
                </a:solidFill>
                <a:latin typeface="Arial" panose="020B0604020202020204" pitchFamily="34" charset="0"/>
              </a:rPr>
              <a:t>that help make whole organizations and systems effective</a:t>
            </a:r>
          </a:p>
        </p:txBody>
      </p:sp>
      <p:sp>
        <p:nvSpPr>
          <p:cNvPr id="2" name="Slide Number Placeholder 1"/>
          <p:cNvSpPr>
            <a:spLocks noGrp="1"/>
          </p:cNvSpPr>
          <p:nvPr>
            <p:ph type="sldNum" sz="quarter" idx="12"/>
          </p:nvPr>
        </p:nvSpPr>
        <p:spPr/>
        <p:txBody>
          <a:bodyPr/>
          <a:lstStyle/>
          <a:p>
            <a:fld id="{FF75B4CE-5129-41CA-A75E-F2AE589D1F47}" type="slidenum">
              <a:rPr lang="en-US" smtClean="0"/>
              <a:pPr/>
              <a:t>9</a:t>
            </a:fld>
            <a:endParaRPr lang="en-US" dirty="0"/>
          </a:p>
        </p:txBody>
      </p:sp>
    </p:spTree>
    <p:extLst>
      <p:ext uri="{BB962C8B-B14F-4D97-AF65-F5344CB8AC3E}">
        <p14:creationId xmlns:p14="http://schemas.microsoft.com/office/powerpoint/2010/main" val="3755922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Expanded_beveled_text_and_shad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502C9E9-C82D-49F3-AD5E-291053E8EA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Expanded beveled text and shadow</Template>
  <TotalTime>0</TotalTime>
  <Words>1878</Words>
  <Application>Microsoft Office PowerPoint</Application>
  <PresentationFormat>On-screen Show (4:3)</PresentationFormat>
  <Paragraphs>333</Paragraphs>
  <Slides>27</Slides>
  <Notes>21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Calisto MT</vt:lpstr>
      <vt:lpstr>Wingdings</vt:lpstr>
      <vt:lpstr>Expanded_beveled_text_and_shadow</vt:lpstr>
      <vt:lpstr>Visio</vt:lpstr>
      <vt:lpstr>PowerPoint Presentation</vt:lpstr>
      <vt:lpstr>Outline</vt:lpstr>
      <vt:lpstr>What is a Competency?</vt:lpstr>
      <vt:lpstr>Competencies: This Not That</vt:lpstr>
      <vt:lpstr>Competency Modeling</vt:lpstr>
      <vt:lpstr>Job Analysis vs. Competency Modeling</vt:lpstr>
      <vt:lpstr>Competencies: Utility</vt:lpstr>
      <vt:lpstr>LACOEs Competencies 3G</vt:lpstr>
      <vt:lpstr>7 Groupings, 54 Competencies</vt:lpstr>
      <vt:lpstr>Competencies: Complete List</vt:lpstr>
      <vt:lpstr>Competency Card Structure</vt:lpstr>
      <vt:lpstr>Competency Levels (in competency dictionary)</vt:lpstr>
      <vt:lpstr>Activity: Card Sort</vt:lpstr>
      <vt:lpstr>Card Sort: Overview</vt:lpstr>
      <vt:lpstr>Card Sort: Goals</vt:lpstr>
      <vt:lpstr>Card Sort: Steps</vt:lpstr>
      <vt:lpstr>Card Sort: Steps (cont.)</vt:lpstr>
      <vt:lpstr>Example: HR Aide</vt:lpstr>
      <vt:lpstr>Basic Procedure</vt:lpstr>
      <vt:lpstr>Competency Modeling Path</vt:lpstr>
      <vt:lpstr>Weights and Scores</vt:lpstr>
      <vt:lpstr>LACOE’s Exam Scoring System</vt:lpstr>
      <vt:lpstr>Exam Scoring</vt:lpstr>
      <vt:lpstr>Rescaling Exam Scores</vt:lpstr>
      <vt:lpstr>How LACOE Calculates Scores</vt:lpstr>
      <vt:lpstr>Benefits of Competency Modeling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2015-09-14T22:55:53Z</dcterms:created>
  <dcterms:modified xsi:type="dcterms:W3CDTF">2016-03-04T16:46:03Z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TC024244619991</vt:lpwstr>
  </property>
</Properties>
</file>